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40" r:id="rId1"/>
  </p:sldMasterIdLst>
  <p:sldIdLst>
    <p:sldId id="264" r:id="rId2"/>
    <p:sldId id="265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5923F103-BC34-4FE4-A40E-EDDEECFDA5D0}" type="datetimeFigureOut">
              <a:rPr lang="en-US" smtClean="0"/>
              <a:pPr/>
              <a:t>2/14/2022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7830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6D93-FCAC-47E0-A2EE-787E62CA814C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180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879A6-0FD0-4734-A311-86BFCA472E6E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187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19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F34E6425-0181-43F2-84FC-787E803FD2F8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7351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193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13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807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854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10511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35E72C73-2D91-4E12-BA25-F0AA0C03599B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70739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BE451C3-0FF4-47C4-B829-773ADF60F88C}" type="datetimeFigureOut">
              <a:rPr lang="en-US" smtClean="0"/>
              <a:t>2/14/2022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933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1" r:id="rId1"/>
    <p:sldLayoutId id="2147483942" r:id="rId2"/>
    <p:sldLayoutId id="2147483943" r:id="rId3"/>
    <p:sldLayoutId id="2147483944" r:id="rId4"/>
    <p:sldLayoutId id="2147483945" r:id="rId5"/>
    <p:sldLayoutId id="2147483946" r:id="rId6"/>
    <p:sldLayoutId id="2147483947" r:id="rId7"/>
    <p:sldLayoutId id="2147483948" r:id="rId8"/>
    <p:sldLayoutId id="2147483949" r:id="rId9"/>
    <p:sldLayoutId id="2147483950" r:id="rId10"/>
    <p:sldLayoutId id="21474839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98" y="0"/>
            <a:ext cx="7055380" cy="1400530"/>
          </a:xfrm>
        </p:spPr>
        <p:txBody>
          <a:bodyPr/>
          <a:lstStyle/>
          <a:p>
            <a:r>
              <a:rPr lang="en-US" altLang="zh-TW" b="1" dirty="0" smtClean="0"/>
              <a:t>【</a:t>
            </a:r>
            <a:r>
              <a:rPr lang="zh-TW" altLang="en-US" b="1" dirty="0" smtClean="0"/>
              <a:t>自主</a:t>
            </a:r>
            <a:r>
              <a:rPr lang="zh-TW" altLang="en-US" b="1" dirty="0"/>
              <a:t>學習</a:t>
            </a:r>
            <a:r>
              <a:rPr lang="en-US" altLang="zh-TW" b="1" dirty="0"/>
              <a:t>】</a:t>
            </a:r>
            <a:r>
              <a:rPr lang="zh-TW" altLang="en-US" b="1" dirty="0"/>
              <a:t>行事曆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5030567"/>
              </p:ext>
            </p:extLst>
          </p:nvPr>
        </p:nvGraphicFramePr>
        <p:xfrm>
          <a:off x="219635" y="1004198"/>
          <a:ext cx="8574741" cy="5427686"/>
        </p:xfrm>
        <a:graphic>
          <a:graphicData uri="http://schemas.openxmlformats.org/drawingml/2006/table">
            <a:tbl>
              <a:tblPr/>
              <a:tblGrid>
                <a:gridCol w="7922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50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74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5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週次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星期</a:t>
                      </a:r>
                      <a:r>
                        <a:rPr lang="zh-TW" altLang="en-US" sz="20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備註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r>
                        <a:rPr 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學習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21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Segoe UI Symbol" panose="020B0502040204020203" pitchFamily="34" charset="0"/>
                        </a:rPr>
                        <a:t> 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/2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Segoe UI Symbol" panose="020B0502040204020203" pitchFamily="34" charset="0"/>
                        </a:rPr>
                        <a:t>★</a:t>
                      </a: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和平紀念日</a:t>
                      </a:r>
                      <a:r>
                        <a:rPr lang="zh-TW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放假</a:t>
                      </a:r>
                      <a:endParaRPr lang="zh-TW" sz="2000" kern="100" dirty="0">
                        <a:solidFill>
                          <a:srgbClr val="FFFF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/7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r>
                        <a:rPr 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學習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r>
                        <a:rPr lang="en-US" altLang="zh-TW" sz="2000" kern="100" dirty="0" smtClean="0">
                          <a:solidFill>
                            <a:srgbClr val="0000CC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3/14(</a:t>
                      </a:r>
                      <a:r>
                        <a:rPr lang="zh-TW" altLang="en-US" sz="2000" kern="100" dirty="0" smtClean="0">
                          <a:solidFill>
                            <a:srgbClr val="0000CC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</a:t>
                      </a:r>
                      <a:r>
                        <a:rPr lang="en-US" altLang="zh-TW" sz="2000" kern="100" dirty="0" smtClean="0">
                          <a:solidFill>
                            <a:srgbClr val="0000CC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2000" kern="100" dirty="0" smtClean="0">
                          <a:solidFill>
                            <a:srgbClr val="0000CC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自主學習成果徵件開始</a:t>
                      </a:r>
                      <a:endParaRPr lang="zh-TW" sz="2000" kern="100" dirty="0">
                        <a:solidFill>
                          <a:srgbClr val="0000CC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21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(5)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3/23(</a:t>
                      </a: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三</a:t>
                      </a: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第一次段考</a:t>
                      </a:r>
                      <a:endParaRPr lang="zh-TW" sz="2000" kern="10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28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(6)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  <a:defRPr/>
                      </a:pP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en-US" altLang="zh-TW" sz="2000" kern="100" dirty="0" smtClean="0">
                        <a:solidFill>
                          <a:schemeClr val="bg2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★兒童節放假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  <a:tabLst>
                          <a:tab pos="114935" algn="l"/>
                          <a:tab pos="325120" algn="l"/>
                          <a:tab pos="342900" algn="l"/>
                          <a:tab pos="439420" algn="l"/>
                          <a:tab pos="457200" algn="l"/>
                        </a:tabLs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★親職教育日補假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r>
                        <a:rPr lang="en-US" altLang="zh-TW" sz="2000" kern="100" dirty="0" smtClean="0">
                          <a:solidFill>
                            <a:srgbClr val="0000CC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4/15(</a:t>
                      </a:r>
                      <a:r>
                        <a:rPr lang="zh-TW" altLang="en-US" sz="2000" kern="100" dirty="0" smtClean="0">
                          <a:solidFill>
                            <a:srgbClr val="0000CC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五</a:t>
                      </a:r>
                      <a:r>
                        <a:rPr lang="en-US" altLang="zh-TW" sz="2000" kern="100" dirty="0" smtClean="0">
                          <a:solidFill>
                            <a:srgbClr val="0000CC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2000" kern="100" dirty="0" smtClean="0">
                          <a:solidFill>
                            <a:srgbClr val="0000CC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自主學習成果徵件截止</a:t>
                      </a:r>
                      <a:endParaRPr lang="en-US" sz="2000" kern="100" dirty="0" smtClean="0">
                        <a:solidFill>
                          <a:srgbClr val="0000CC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4/15(</a:t>
                      </a: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五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第二次會議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18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(7)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Segoe UI Symbol" panose="020B0502040204020203" pitchFamily="34" charset="0"/>
                        </a:rPr>
                        <a:t> 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學生繳交申請表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93493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13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/2</a:t>
                      </a:r>
                      <a:r>
                        <a:rPr 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學習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5/3(</a:t>
                      </a: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二</a:t>
                      </a: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zh-TW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第二次段考</a:t>
                      </a:r>
                      <a:endParaRPr lang="en-US" altLang="zh-TW" sz="2000" kern="100" dirty="0" smtClean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000" kern="100" dirty="0" smtClean="0">
                          <a:solidFill>
                            <a:srgbClr val="0000CC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5/6(</a:t>
                      </a:r>
                      <a:r>
                        <a:rPr lang="zh-TW" altLang="en-US" sz="2000" kern="100" dirty="0" smtClean="0">
                          <a:solidFill>
                            <a:srgbClr val="0000CC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五</a:t>
                      </a:r>
                      <a:r>
                        <a:rPr lang="en-US" altLang="zh-TW" sz="2000" kern="100" dirty="0" smtClean="0">
                          <a:solidFill>
                            <a:srgbClr val="0000CC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en-US" sz="2000" kern="100" dirty="0" smtClean="0">
                          <a:solidFill>
                            <a:srgbClr val="0000CC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自主學習動態靜態成果發表頒獎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277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/9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(10)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Segoe UI Symbol" panose="020B0502040204020203" pitchFamily="34" charset="0"/>
                        </a:rPr>
                        <a:t> 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kumimoji="0" lang="zh-TW" altLang="en-US" sz="2000" b="0" i="0" u="none" strike="noStrike" kern="1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輔導室複審</a:t>
                      </a:r>
                      <a:r>
                        <a:rPr lang="zh-TW" altLang="en-US" sz="2000" kern="100" dirty="0" smtClean="0">
                          <a:solidFill>
                            <a:srgbClr val="0000CC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en-US" altLang="zh-TW" sz="2000" kern="100" dirty="0" smtClean="0">
                        <a:solidFill>
                          <a:srgbClr val="0000CC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851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98" y="0"/>
            <a:ext cx="7055380" cy="1400530"/>
          </a:xfrm>
        </p:spPr>
        <p:txBody>
          <a:bodyPr/>
          <a:lstStyle/>
          <a:p>
            <a:r>
              <a:rPr lang="en-US" altLang="zh-TW" b="1" dirty="0"/>
              <a:t>【</a:t>
            </a:r>
            <a:r>
              <a:rPr lang="zh-TW" altLang="en-US" b="1" dirty="0"/>
              <a:t>自主學習</a:t>
            </a:r>
            <a:r>
              <a:rPr lang="en-US" altLang="zh-TW" b="1" dirty="0"/>
              <a:t>】</a:t>
            </a:r>
            <a:r>
              <a:rPr lang="zh-TW" altLang="en-US" b="1" dirty="0"/>
              <a:t>行事曆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3476166"/>
              </p:ext>
            </p:extLst>
          </p:nvPr>
        </p:nvGraphicFramePr>
        <p:xfrm>
          <a:off x="183777" y="1084878"/>
          <a:ext cx="8619564" cy="2667088"/>
        </p:xfrm>
        <a:graphic>
          <a:graphicData uri="http://schemas.openxmlformats.org/drawingml/2006/table">
            <a:tbl>
              <a:tblPr/>
              <a:tblGrid>
                <a:gridCol w="7649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82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86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98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週次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星期</a:t>
                      </a:r>
                      <a:r>
                        <a:rPr lang="zh-TW" altLang="en-US" sz="2000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備註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r>
                        <a:rPr 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發還申請表</a:t>
                      </a:r>
                      <a:endParaRPr lang="en-US" altLang="zh-TW" sz="2000" kern="100" dirty="0" smtClean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just" defTabSz="457207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kern="100" dirty="0" smtClean="0">
                          <a:solidFill>
                            <a:srgbClr val="0000CC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自主學習靜態成果展示週</a:t>
                      </a:r>
                      <a:endParaRPr lang="zh-TW" sz="2000" kern="100" dirty="0">
                        <a:solidFill>
                          <a:srgbClr val="0000CC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5/23(</a:t>
                      </a:r>
                      <a:r>
                        <a:rPr lang="zh-TW" alt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一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r>
                        <a:rPr lang="zh-TW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第三次會議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下學期自主學習意願調查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18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19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848">
                <a:tc>
                  <a:txBody>
                    <a:bodyPr/>
                    <a:lstStyle/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en-US" altLang="zh-TW" sz="2000" b="1" kern="0" dirty="0" smtClean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下</a:t>
                      </a:r>
                      <a:r>
                        <a:rPr lang="en-US" sz="2000" b="1" kern="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/</a:t>
                      </a:r>
                      <a:r>
                        <a:rPr lang="en-US" altLang="zh-TW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sz="2000" kern="100" dirty="0" smtClean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0</a:t>
                      </a:r>
                      <a:r>
                        <a:rPr lang="zh-TW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自主學習</a:t>
                      </a: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en-US" altLang="zh-TW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</a:t>
                      </a:r>
                      <a:r>
                        <a:rPr lang="en-US" sz="2000" kern="100" dirty="0" smtClean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)</a:t>
                      </a:r>
                      <a:endParaRPr lang="zh-TW" sz="2000" kern="10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dirty="0"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 </a:t>
                      </a:r>
                      <a:endParaRPr lang="zh-TW" sz="2000" kern="100" dirty="0"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8052" marR="805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957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肥皂">
  <a:themeElements>
    <a:clrScheme name="肥皂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肥皂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肥皂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肥皂</Template>
  <TotalTime>571</TotalTime>
  <Words>225</Words>
  <Application>Microsoft Office PowerPoint</Application>
  <PresentationFormat>如螢幕大小 (4:3)</PresentationFormat>
  <Paragraphs>84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8" baseType="lpstr">
      <vt:lpstr>新細明體</vt:lpstr>
      <vt:lpstr>標楷體</vt:lpstr>
      <vt:lpstr>Century Gothic</vt:lpstr>
      <vt:lpstr>Garamond</vt:lpstr>
      <vt:lpstr>Segoe UI Symbol</vt:lpstr>
      <vt:lpstr>肥皂</vt:lpstr>
      <vt:lpstr>【自主學習】行事曆</vt:lpstr>
      <vt:lpstr>【自主學習】行事曆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108自主學習社群</dc:title>
  <dc:creator>Admin</dc:creator>
  <cp:lastModifiedBy>Windows 使用者</cp:lastModifiedBy>
  <cp:revision>45</cp:revision>
  <dcterms:created xsi:type="dcterms:W3CDTF">2019-09-03T13:20:32Z</dcterms:created>
  <dcterms:modified xsi:type="dcterms:W3CDTF">2022-02-14T00:52:21Z</dcterms:modified>
</cp:coreProperties>
</file>