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40" r:id="rId1"/>
  </p:sldMasterIdLst>
  <p:notesMasterIdLst>
    <p:notesMasterId r:id="rId22"/>
  </p:notesMasterIdLst>
  <p:sldIdLst>
    <p:sldId id="256" r:id="rId2"/>
    <p:sldId id="257" r:id="rId3"/>
    <p:sldId id="264" r:id="rId4"/>
    <p:sldId id="267" r:id="rId5"/>
    <p:sldId id="285" r:id="rId6"/>
    <p:sldId id="268" r:id="rId7"/>
    <p:sldId id="286" r:id="rId8"/>
    <p:sldId id="270" r:id="rId9"/>
    <p:sldId id="271" r:id="rId10"/>
    <p:sldId id="272" r:id="rId11"/>
    <p:sldId id="273" r:id="rId12"/>
    <p:sldId id="275" r:id="rId13"/>
    <p:sldId id="274" r:id="rId14"/>
    <p:sldId id="263" r:id="rId15"/>
    <p:sldId id="279" r:id="rId16"/>
    <p:sldId id="280" r:id="rId17"/>
    <p:sldId id="281" r:id="rId18"/>
    <p:sldId id="282" r:id="rId19"/>
    <p:sldId id="284" r:id="rId20"/>
    <p:sldId id="278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162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E96884-C3F5-4030-8FFA-6334BAC1FD6B}" type="datetimeFigureOut">
              <a:rPr lang="zh-TW" altLang="en-US" smtClean="0"/>
              <a:t>2022/8/14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D3D646-CAC4-4B8F-9912-711E9343B76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0047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各位同學大家好，升上高中後，與國中的課程最大的不同點之一就是自主學習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3D646-CAC4-4B8F-9912-711E9343B76F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70925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可以從課程類別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3D646-CAC4-4B8F-9912-711E9343B76F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42310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14</a:t>
            </a:r>
            <a:r>
              <a:rPr lang="zh-TW" altLang="en-US" dirty="0"/>
              <a:t>大分類中選擇你有興趣的類別查詢</a:t>
            </a:r>
            <a:r>
              <a:rPr lang="en-US" altLang="zh-TW" dirty="0"/>
              <a:t>~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3D646-CAC4-4B8F-9912-711E9343B76F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89486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也可以直接點選所有課程看看有沒有你想學習的課程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3D646-CAC4-4B8F-9912-711E9343B76F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9606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你所選定的課程內容，都可以列入你計畫書中的每週進度，不過要注意開課日期與開課時間。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3D646-CAC4-4B8F-9912-711E9343B76F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29467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自主學習是學習新事物，重點是自己要主動</a:t>
            </a:r>
          </a:p>
          <a:p>
            <a:r>
              <a:rPr lang="zh-TW" altLang="en-US" dirty="0"/>
              <a:t>自我練習則是精進舊事物，例如課堂上老師教的，兩者是有差別的</a:t>
            </a:r>
          </a:p>
          <a:p>
            <a:r>
              <a:rPr lang="zh-TW" altLang="en-US" dirty="0"/>
              <a:t>如果想用影片學習，</a:t>
            </a:r>
            <a:r>
              <a:rPr lang="en-US" altLang="zh-TW" dirty="0" err="1"/>
              <a:t>Youtube</a:t>
            </a:r>
            <a:r>
              <a:rPr lang="zh-TW" altLang="en-US" dirty="0"/>
              <a:t>是很方便的管道。</a:t>
            </a:r>
          </a:p>
          <a:p>
            <a:r>
              <a:rPr lang="zh-TW" altLang="en-US" dirty="0"/>
              <a:t>如果想查電子書，除了本校圖書館有電子書網站外。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3D646-CAC4-4B8F-9912-711E9343B76F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75213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err="1"/>
              <a:t>Hyread</a:t>
            </a:r>
            <a:r>
              <a:rPr lang="en-US" altLang="zh-TW" dirty="0"/>
              <a:t>  </a:t>
            </a:r>
            <a:r>
              <a:rPr lang="zh-TW" altLang="en-US" dirty="0"/>
              <a:t>台北市立圖書館有</a:t>
            </a:r>
            <a:r>
              <a:rPr lang="en-US" altLang="zh-TW" dirty="0"/>
              <a:t>6</a:t>
            </a:r>
            <a:r>
              <a:rPr lang="zh-TW" altLang="en-US" dirty="0"/>
              <a:t>萬多冊電子書，線上辦證立即借書，可免費查閱期刊雜誌，對寫小論文、專題報告很有用。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3D646-CAC4-4B8F-9912-711E9343B76F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08082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國立公共資訊圖書館也是不錯的學習管道，尤其是數位資源項目內的語言學習與檢定，有分語言學習資料庫跟語言檢定資料庫兩項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3D646-CAC4-4B8F-9912-711E9343B76F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209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語言學習資料庫提供了英日語及其他語言學習資料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3D646-CAC4-4B8F-9912-711E9343B76F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8968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學習後還可以透過檢定測驗資料庫做仿真模擬檢測，當然，本校重要平台內的英文學習專區也是學習英文的不錯選擇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3D646-CAC4-4B8F-9912-711E9343B76F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11018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各處室所辦理的活動，各位也都可以搭配在自主學習計畫中，一魚多吃，既可滿足計畫撰寫，又可多多參加活動取得證明或獎狀，充實學習歷程多元表現的內涵。簡報中列舉</a:t>
            </a:r>
            <a:r>
              <a:rPr lang="en-US" altLang="zh-TW" dirty="0"/>
              <a:t>9</a:t>
            </a:r>
            <a:r>
              <a:rPr lang="zh-TW" altLang="en-US" dirty="0"/>
              <a:t>項活動提供各位參考。計畫書可以個人進行，也可以小組合作，不過要注意各項活動是否有人數限制喔</a:t>
            </a:r>
            <a:r>
              <a:rPr lang="en-US" altLang="zh-TW" dirty="0"/>
              <a:t>~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3D646-CAC4-4B8F-9912-711E9343B76F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4356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自</a:t>
            </a:r>
            <a:r>
              <a:rPr lang="en-US" altLang="zh-TW" dirty="0"/>
              <a:t>108</a:t>
            </a:r>
            <a:r>
              <a:rPr lang="zh-TW" altLang="en-US" dirty="0"/>
              <a:t>新課綱啟動後，大學招聯會，，便在官網公布，全台大學校系的個人申請學習歷程，採計項目內容，請注意，其中多元表現裡，所有校系都參採綜整心得，自主學習計畫與執行成效這兩項喔</a:t>
            </a:r>
            <a:r>
              <a:rPr lang="en-US" altLang="zh-TW" dirty="0"/>
              <a:t>~</a:t>
            </a:r>
          </a:p>
          <a:p>
            <a:r>
              <a:rPr lang="zh-TW" altLang="en-US" dirty="0"/>
              <a:t>計畫的撰寫固然重要，執行成效也很重要，但如果最後沒有成果產出，也沒關係，可以把省思寫入綜整心得，呈現過程中的困難與反思，這也是一種學習，所以各位要養成自我檢核紀錄學習過程的好習慣。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3D646-CAC4-4B8F-9912-711E9343B76F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04067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聽完我的介紹，各位可以開始進行規劃你的自主學習嘍</a:t>
            </a:r>
            <a:r>
              <a:rPr lang="en-US" altLang="zh-TW" dirty="0"/>
              <a:t>~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3D646-CAC4-4B8F-9912-711E9343B76F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432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新課綱規定，高中的畢業門檻，需在同一學年度內完成</a:t>
            </a:r>
            <a:r>
              <a:rPr lang="en-US" altLang="zh-TW" dirty="0"/>
              <a:t>18</a:t>
            </a:r>
            <a:r>
              <a:rPr lang="zh-TW" altLang="en-US" dirty="0"/>
              <a:t>小時以上的自主學習。</a:t>
            </a:r>
          </a:p>
          <a:p>
            <a:r>
              <a:rPr lang="zh-TW" altLang="en-US" dirty="0"/>
              <a:t>所以本校規畫自主學習的實施方式如下：</a:t>
            </a:r>
          </a:p>
          <a:p>
            <a:r>
              <a:rPr lang="zh-TW" altLang="en-US" dirty="0"/>
              <a:t>高一上，在每周一第一節，進行自主學習，由導師指導完成，</a:t>
            </a:r>
            <a:r>
              <a:rPr lang="en-US" altLang="zh-TW" dirty="0"/>
              <a:t>18</a:t>
            </a:r>
            <a:r>
              <a:rPr lang="zh-TW" altLang="en-US" dirty="0"/>
              <a:t>週的計畫，有可能因為週一放假，而延續到下學期初。</a:t>
            </a:r>
          </a:p>
          <a:p>
            <a:r>
              <a:rPr lang="zh-TW" altLang="en-US" dirty="0"/>
              <a:t>高一下則依志願分科，由領域教師指導，可延續高一上的計畫，加深加廣， 或另起新方向新計畫，新計畫可依實際執行週數撰寫，不需要滿</a:t>
            </a:r>
            <a:r>
              <a:rPr lang="en-US" altLang="zh-TW" dirty="0"/>
              <a:t>18</a:t>
            </a:r>
            <a:r>
              <a:rPr lang="zh-TW" altLang="en-US" dirty="0"/>
              <a:t>週。</a:t>
            </a:r>
          </a:p>
          <a:p>
            <a:r>
              <a:rPr lang="zh-TW" altLang="en-US" dirty="0"/>
              <a:t>高二的執行方式比照高一下。由於將來你們每一個人申請的校系，可能涵蓋多個學群，所以建議每位同學在高一、高二時，要依照自己的興趣與喜好，多執行一些計畫，以免高三下要提出個人申請時措手不及。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3D646-CAC4-4B8F-9912-711E9343B76F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3327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111</a:t>
            </a:r>
            <a:r>
              <a:rPr lang="zh-TW" altLang="en-US" dirty="0"/>
              <a:t>學年度的高一自主學習計畫申請書空白表格，可進入校網首頁</a:t>
            </a:r>
            <a:r>
              <a:rPr lang="en-US" altLang="zh-TW" dirty="0"/>
              <a:t>~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3D646-CAC4-4B8F-9912-711E9343B76F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4793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下拉至左下角重要平台，點選自主學習平台</a:t>
            </a:r>
            <a:r>
              <a:rPr lang="en-US" altLang="zh-TW" dirty="0"/>
              <a:t>~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3D646-CAC4-4B8F-9912-711E9343B76F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48074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進入專屬網站，資媒組會新增</a:t>
            </a:r>
            <a:r>
              <a:rPr lang="en-US" altLang="zh-TW" dirty="0"/>
              <a:t>111</a:t>
            </a:r>
            <a:r>
              <a:rPr lang="zh-TW" altLang="en-US" dirty="0"/>
              <a:t>永豐高中學生自主學習計畫申請書高一版，提供下載，各位可以用電腦打字，也可以手寫。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3D646-CAC4-4B8F-9912-711E9343B76F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02838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不要點錯</a:t>
            </a:r>
            <a:r>
              <a:rPr lang="en-US" altLang="zh-TW" dirty="0"/>
              <a:t>110</a:t>
            </a:r>
            <a:r>
              <a:rPr lang="zh-TW" altLang="en-US" dirty="0"/>
              <a:t>版的喔</a:t>
            </a:r>
            <a:r>
              <a:rPr lang="en-US" altLang="zh-TW" dirty="0"/>
              <a:t>~</a:t>
            </a:r>
          </a:p>
          <a:p>
            <a:r>
              <a:rPr lang="zh-TW" altLang="en-US" dirty="0"/>
              <a:t>另外，最下面的自主學習手冊，是全國高中圖書館主任，集思廣益蒐集資料，幫大家集結成冊的葵花寶典，內容雖多，但有分門別類，提供索引，可以指導大家如何進行自主學習，歡迎多多利用。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3D646-CAC4-4B8F-9912-711E9343B76F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69920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計畫書下載打開後，要先確認日期是不是最新版的，撰寫計畫書時請多與指導老師討論主題，與撰寫方式，內容說明就是執行大綱，最好是條列式。接著預擬每周進度，想像一下如果要用這份計畫書向大學教授介紹你的自主學習，要如何撰寫才能言之有物、條理分明。繳交前別忘了請法定代理人簽名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3D646-CAC4-4B8F-9912-711E9343B76F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8815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專屬網站上其他相關檔案或網站連結，各位都可以點開看看</a:t>
            </a:r>
            <a:r>
              <a:rPr lang="en-US" altLang="zh-TW" dirty="0"/>
              <a:t>~</a:t>
            </a:r>
          </a:p>
          <a:p>
            <a:r>
              <a:rPr lang="zh-TW" altLang="en-US" dirty="0"/>
              <a:t>例如</a:t>
            </a:r>
            <a:r>
              <a:rPr lang="en-US" altLang="zh-TW" dirty="0" err="1"/>
              <a:t>ewant</a:t>
            </a:r>
            <a:r>
              <a:rPr lang="zh-TW" altLang="en-US" dirty="0"/>
              <a:t>高中自主學習專區，點進去後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D3D646-CAC4-4B8F-9912-711E9343B76F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3342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5923F103-BC34-4FE4-A40E-EDDEECFDA5D0}" type="datetimeFigureOut">
              <a:rPr lang="en-US" smtClean="0"/>
              <a:pPr/>
              <a:t>8/14/2022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7830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8/14/2022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180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8/14/2022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187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8/14/2022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19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F34E6425-0181-43F2-84FC-787E803FD2F8}" type="datetimeFigureOut">
              <a:rPr lang="en-US" smtClean="0"/>
              <a:t>8/14/2022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735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8/14/2022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193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8/14/2022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13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8/14/2022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807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8/14/2022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854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8/14/2022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10511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35E72C73-2D91-4E12-BA25-F0AA0C03599B}" type="datetimeFigureOut">
              <a:rPr lang="en-US" smtClean="0"/>
              <a:t>8/14/2022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70739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8/14/2022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933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3.png"/><Relationship Id="rId5" Type="http://schemas.openxmlformats.org/officeDocument/2006/relationships/image" Target="../media/image10.tmp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3.png"/><Relationship Id="rId5" Type="http://schemas.openxmlformats.org/officeDocument/2006/relationships/image" Target="../media/image11.tmp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0.tmp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2.tmp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sites.google.com/kclass.kh.edu.tw/lbms/home" TargetMode="Externa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hyperlink" Target="https://www.nlpi.edu.tw/" TargetMode="External"/><Relationship Id="rId5" Type="http://schemas.openxmlformats.org/officeDocument/2006/relationships/hyperlink" Target="https://tpml.ebook.hyread.com.tw/" TargetMode="Externa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13.tmp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14.tmp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5" Type="http://schemas.openxmlformats.org/officeDocument/2006/relationships/image" Target="../media/image15.tmp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16.tmp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5.tmp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6.tmp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7.tmp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8.tmp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9.tmp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7.tmp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51338" y="1765688"/>
            <a:ext cx="7565760" cy="1348382"/>
          </a:xfrm>
        </p:spPr>
        <p:txBody>
          <a:bodyPr>
            <a:normAutofit/>
          </a:bodyPr>
          <a:lstStyle/>
          <a:p>
            <a:r>
              <a:rPr lang="zh-TW" altLang="en-US" sz="4800" b="1" dirty="0"/>
              <a:t>淺談高一自主學習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3734" y="4035640"/>
            <a:ext cx="6620968" cy="861420"/>
          </a:xfrm>
        </p:spPr>
        <p:txBody>
          <a:bodyPr>
            <a:noAutofit/>
          </a:bodyPr>
          <a:lstStyle/>
          <a:p>
            <a:pPr algn="r"/>
            <a:r>
              <a:rPr lang="zh-TW" altLang="en-US" sz="2800" b="1" dirty="0"/>
              <a:t>圖書館主任  游瑩如</a:t>
            </a:r>
          </a:p>
        </p:txBody>
      </p:sp>
      <p:pic>
        <p:nvPicPr>
          <p:cNvPr id="15" name="音訊 14">
            <a:hlinkClick r:id="" action="ppaction://media"/>
            <a:extLst>
              <a:ext uri="{FF2B5EF4-FFF2-40B4-BE49-F238E27FC236}">
                <a16:creationId xmlns:a16="http://schemas.microsoft.com/office/drawing/2014/main" id="{E21F96B0-F41E-47D2-A794-07E9BACCF3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593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51"/>
    </mc:Choice>
    <mc:Fallback>
      <p:transition spd="slow" advTm="109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4084"/>
            <a:ext cx="9144000" cy="5269831"/>
          </a:xfrm>
          <a:prstGeom prst="rect">
            <a:avLst/>
          </a:prstGeom>
        </p:spPr>
      </p:pic>
      <p:sp>
        <p:nvSpPr>
          <p:cNvPr id="3" name="圓角矩形 2"/>
          <p:cNvSpPr/>
          <p:nvPr/>
        </p:nvSpPr>
        <p:spPr>
          <a:xfrm>
            <a:off x="968188" y="779929"/>
            <a:ext cx="1004047" cy="55581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音訊 4">
            <a:hlinkClick r:id="" action="ppaction://media"/>
            <a:extLst>
              <a:ext uri="{FF2B5EF4-FFF2-40B4-BE49-F238E27FC236}">
                <a16:creationId xmlns:a16="http://schemas.microsoft.com/office/drawing/2014/main" id="{C0E3673E-89FF-46D8-B457-878CF04094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9470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2464">
        <p15:prstTrans prst="fallOver"/>
      </p:transition>
    </mc:Choice>
    <mc:Fallback>
      <p:transition spd="slow" advTm="246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4834"/>
            <a:ext cx="9144000" cy="5248332"/>
          </a:xfrm>
          <a:prstGeom prst="rect">
            <a:avLst/>
          </a:prstGeom>
        </p:spPr>
      </p:pic>
      <p:sp>
        <p:nvSpPr>
          <p:cNvPr id="3" name="圓角矩形 2"/>
          <p:cNvSpPr/>
          <p:nvPr/>
        </p:nvSpPr>
        <p:spPr>
          <a:xfrm>
            <a:off x="923365" y="1281953"/>
            <a:ext cx="2895600" cy="267148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音訊 4">
            <a:hlinkClick r:id="" action="ppaction://media"/>
            <a:extLst>
              <a:ext uri="{FF2B5EF4-FFF2-40B4-BE49-F238E27FC236}">
                <a16:creationId xmlns:a16="http://schemas.microsoft.com/office/drawing/2014/main" id="{6CFE95D0-5EBA-4E33-929E-B53764B858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916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4953">
        <p:dissolve/>
      </p:transition>
    </mc:Choice>
    <mc:Fallback>
      <p:transition spd="slow" advTm="4953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4084"/>
            <a:ext cx="9144000" cy="5269831"/>
          </a:xfrm>
          <a:prstGeom prst="rect">
            <a:avLst/>
          </a:prstGeom>
        </p:spPr>
      </p:pic>
      <p:sp>
        <p:nvSpPr>
          <p:cNvPr id="3" name="圓角矩形 2"/>
          <p:cNvSpPr/>
          <p:nvPr/>
        </p:nvSpPr>
        <p:spPr>
          <a:xfrm>
            <a:off x="3675529" y="794084"/>
            <a:ext cx="1004047" cy="55581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音訊 4">
            <a:hlinkClick r:id="" action="ppaction://media"/>
            <a:extLst>
              <a:ext uri="{FF2B5EF4-FFF2-40B4-BE49-F238E27FC236}">
                <a16:creationId xmlns:a16="http://schemas.microsoft.com/office/drawing/2014/main" id="{2740A949-DCD9-43CA-A1C6-52F87806A3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1768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6050">
        <p15:prstTrans prst="prestige"/>
      </p:transition>
    </mc:Choice>
    <mc:Fallback>
      <p:transition spd="slow" advTm="60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3390"/>
            <a:ext cx="9144000" cy="5471219"/>
          </a:xfrm>
          <a:prstGeom prst="rect">
            <a:avLst/>
          </a:prstGeom>
        </p:spPr>
      </p:pic>
      <p:sp>
        <p:nvSpPr>
          <p:cNvPr id="4" name="圓角矩形 3"/>
          <p:cNvSpPr/>
          <p:nvPr/>
        </p:nvSpPr>
        <p:spPr>
          <a:xfrm>
            <a:off x="6723529" y="5459506"/>
            <a:ext cx="1739153" cy="77992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2357718" y="5459506"/>
            <a:ext cx="1739153" cy="77992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圓角矩形 1"/>
          <p:cNvSpPr/>
          <p:nvPr/>
        </p:nvSpPr>
        <p:spPr>
          <a:xfrm>
            <a:off x="134471" y="2169459"/>
            <a:ext cx="7324164" cy="77096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音訊 6">
            <a:hlinkClick r:id="" action="ppaction://media"/>
            <a:extLst>
              <a:ext uri="{FF2B5EF4-FFF2-40B4-BE49-F238E27FC236}">
                <a16:creationId xmlns:a16="http://schemas.microsoft.com/office/drawing/2014/main" id="{6B9C333F-4BB7-4F71-B179-81054306F6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513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10830">
        <p14:flip dir="r"/>
      </p:transition>
    </mc:Choice>
    <mc:Fallback>
      <p:transition spd="slow" advTm="1083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583321" y="409512"/>
            <a:ext cx="8190063" cy="6247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3200" b="1" dirty="0"/>
              <a:t>自主學習  </a:t>
            </a:r>
            <a:r>
              <a:rPr lang="zh-TW" altLang="en-US" sz="3200" dirty="0"/>
              <a:t>是  </a:t>
            </a:r>
            <a:r>
              <a:rPr lang="zh-TW" altLang="en-US" sz="3200" b="1" dirty="0">
                <a:solidFill>
                  <a:srgbClr val="FF0000"/>
                </a:solidFill>
              </a:rPr>
              <a:t>學習新事物</a:t>
            </a:r>
            <a:endParaRPr lang="en-US" altLang="zh-TW" sz="3200" b="1" dirty="0">
              <a:solidFill>
                <a:srgbClr val="FF0000"/>
              </a:solidFill>
            </a:endParaRPr>
          </a:p>
          <a:p>
            <a:pPr algn="ctr"/>
            <a:r>
              <a:rPr lang="zh-TW" altLang="en-US" sz="3200" b="1" dirty="0"/>
              <a:t>自我練習  </a:t>
            </a:r>
            <a:r>
              <a:rPr lang="zh-TW" altLang="en-US" sz="3200" dirty="0"/>
              <a:t>是  </a:t>
            </a:r>
            <a:r>
              <a:rPr lang="zh-TW" altLang="en-US" sz="3200" b="1" dirty="0">
                <a:solidFill>
                  <a:srgbClr val="FF0000"/>
                </a:solidFill>
              </a:rPr>
              <a:t>精進舊事物</a:t>
            </a:r>
            <a:endParaRPr lang="en-US" altLang="zh-TW" sz="3200" b="1" dirty="0">
              <a:solidFill>
                <a:srgbClr val="FF0000"/>
              </a:solidFill>
            </a:endParaRPr>
          </a:p>
          <a:p>
            <a:endParaRPr lang="en-US" altLang="zh-TW" sz="2800" dirty="0">
              <a:solidFill>
                <a:srgbClr val="FFFF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TW" sz="2800" b="1" dirty="0">
                <a:latin typeface="+mj-ea"/>
                <a:ea typeface="+mj-ea"/>
              </a:rPr>
              <a:t>Hyread  </a:t>
            </a:r>
            <a:r>
              <a:rPr lang="zh-TW" altLang="en-US" sz="2800" b="1" dirty="0">
                <a:latin typeface="+mj-ea"/>
                <a:ea typeface="+mj-ea"/>
              </a:rPr>
              <a:t>台北市立圖書館</a:t>
            </a:r>
            <a:r>
              <a:rPr lang="en-US" altLang="zh-TW" sz="2800" b="1" dirty="0">
                <a:latin typeface="+mj-ea"/>
                <a:ea typeface="+mj-ea"/>
              </a:rPr>
              <a:t>—6</a:t>
            </a:r>
            <a:r>
              <a:rPr lang="zh-TW" altLang="en-US" sz="2800" b="1" dirty="0">
                <a:latin typeface="+mj-ea"/>
                <a:ea typeface="+mj-ea"/>
              </a:rPr>
              <a:t>萬多冊電子書</a:t>
            </a:r>
            <a:endParaRPr lang="en-US" altLang="zh-TW" sz="2800" b="1" dirty="0">
              <a:latin typeface="+mj-ea"/>
              <a:ea typeface="+mj-ea"/>
            </a:endParaRPr>
          </a:p>
          <a:p>
            <a:pPr lvl="1"/>
            <a:r>
              <a:rPr lang="en-US" altLang="zh-TW" sz="2800" dirty="0">
                <a:solidFill>
                  <a:srgbClr val="FF0000"/>
                </a:solidFill>
                <a:latin typeface="+mj-ea"/>
                <a:ea typeface="+mj-ea"/>
                <a:hlinkClick r:id="rId5"/>
              </a:rPr>
              <a:t>https://tpml.ebook.hyread.com.tw/</a:t>
            </a:r>
            <a:endParaRPr lang="en-US" altLang="zh-TW" sz="2800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lang="zh-TW" altLang="en-US" sz="2800" dirty="0">
                <a:solidFill>
                  <a:srgbClr val="FFFF00"/>
                </a:solidFill>
                <a:latin typeface="+mj-ea"/>
              </a:rPr>
              <a:t>     </a:t>
            </a:r>
            <a:r>
              <a:rPr lang="zh-TW" altLang="en-US" sz="2800" b="1" dirty="0">
                <a:latin typeface="+mj-ea"/>
              </a:rPr>
              <a:t>天下雜誌、親子天下等雜誌，透過登入北市圖，</a:t>
            </a:r>
            <a:endParaRPr lang="en-US" altLang="zh-TW" sz="2800" b="1" dirty="0">
              <a:latin typeface="+mj-ea"/>
            </a:endParaRPr>
          </a:p>
          <a:p>
            <a:r>
              <a:rPr lang="zh-TW" altLang="en-US" sz="2800" b="1" dirty="0">
                <a:latin typeface="+mj-ea"/>
              </a:rPr>
              <a:t>     即可免費查閱</a:t>
            </a:r>
            <a:endParaRPr lang="en-US" altLang="zh-TW" sz="2800" b="1" dirty="0">
              <a:latin typeface="+mj-ea"/>
            </a:endParaRPr>
          </a:p>
          <a:p>
            <a:endParaRPr lang="en-US" altLang="zh-TW" sz="2800" b="1" dirty="0">
              <a:latin typeface="+mj-ea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b="1" dirty="0">
                <a:latin typeface="+mj-ea"/>
                <a:ea typeface="+mj-ea"/>
              </a:rPr>
              <a:t>國立公共資訊圖書館</a:t>
            </a:r>
            <a:endParaRPr lang="en-US" altLang="zh-TW" sz="2800" b="1" dirty="0">
              <a:latin typeface="+mj-ea"/>
              <a:ea typeface="+mj-ea"/>
            </a:endParaRPr>
          </a:p>
          <a:p>
            <a:r>
              <a:rPr lang="zh-TW" altLang="en-US" sz="2800" dirty="0">
                <a:solidFill>
                  <a:srgbClr val="FF0000"/>
                </a:solidFill>
                <a:latin typeface="+mj-ea"/>
                <a:ea typeface="+mj-ea"/>
              </a:rPr>
              <a:t>     </a:t>
            </a:r>
            <a:r>
              <a:rPr lang="en-US" altLang="zh-TW" sz="2800" dirty="0">
                <a:solidFill>
                  <a:srgbClr val="FF0000"/>
                </a:solidFill>
                <a:latin typeface="+mj-ea"/>
                <a:ea typeface="+mj-ea"/>
                <a:hlinkClick r:id="rId6"/>
              </a:rPr>
              <a:t>https://www.nlpi.edu.tw/</a:t>
            </a:r>
            <a:endParaRPr lang="en-US" altLang="zh-TW" sz="2800" dirty="0">
              <a:solidFill>
                <a:srgbClr val="FF0000"/>
              </a:solidFill>
              <a:latin typeface="+mj-ea"/>
              <a:ea typeface="+mj-ea"/>
            </a:endParaRPr>
          </a:p>
          <a:p>
            <a:endParaRPr lang="en-US" altLang="zh-TW" sz="2800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b="1" dirty="0"/>
              <a:t>自主學習行動網</a:t>
            </a:r>
            <a:endParaRPr lang="en-US" altLang="zh-TW" sz="2800" b="1" dirty="0"/>
          </a:p>
          <a:p>
            <a:pPr lvl="1"/>
            <a:r>
              <a:rPr lang="en-US" altLang="zh-TW" sz="2800" dirty="0">
                <a:solidFill>
                  <a:srgbClr val="FF0000"/>
                </a:solidFill>
                <a:latin typeface="+mj-ea"/>
                <a:ea typeface="+mj-ea"/>
                <a:hlinkClick r:id="rId7"/>
              </a:rPr>
              <a:t>https://sites.google.com/kclass.kh.edu.tw/lbms/home</a:t>
            </a:r>
            <a:endParaRPr lang="en-US" altLang="zh-TW" sz="2800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zh-TW" altLang="en-US" sz="28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2" name="音訊 1">
            <a:hlinkClick r:id="" action="ppaction://media"/>
            <a:extLst>
              <a:ext uri="{FF2B5EF4-FFF2-40B4-BE49-F238E27FC236}">
                <a16:creationId xmlns:a16="http://schemas.microsoft.com/office/drawing/2014/main" id="{FC0EE202-0AAD-454A-A193-615A6789AB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131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27367">
        <p14:switch dir="r"/>
      </p:transition>
    </mc:Choice>
    <mc:Fallback>
      <p:transition spd="slow" advTm="2736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1775"/>
            <a:ext cx="9144000" cy="5574449"/>
          </a:xfrm>
          <a:prstGeom prst="rect">
            <a:avLst/>
          </a:prstGeom>
        </p:spPr>
      </p:pic>
      <p:sp>
        <p:nvSpPr>
          <p:cNvPr id="3" name="圓角矩形 2"/>
          <p:cNvSpPr/>
          <p:nvPr/>
        </p:nvSpPr>
        <p:spPr>
          <a:xfrm>
            <a:off x="6875929" y="2438400"/>
            <a:ext cx="2268071" cy="212463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音訊 3">
            <a:hlinkClick r:id="" action="ppaction://media"/>
            <a:extLst>
              <a:ext uri="{FF2B5EF4-FFF2-40B4-BE49-F238E27FC236}">
                <a16:creationId xmlns:a16="http://schemas.microsoft.com/office/drawing/2014/main" id="{0473C5D4-0C2E-4073-BF23-2329343536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331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15784">
        <p14:prism/>
      </p:transition>
    </mc:Choice>
    <mc:Fallback>
      <p:transition spd="slow" advTm="1578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576"/>
            <a:ext cx="9144000" cy="5594847"/>
          </a:xfrm>
          <a:prstGeom prst="rect">
            <a:avLst/>
          </a:prstGeom>
        </p:spPr>
      </p:pic>
      <p:sp>
        <p:nvSpPr>
          <p:cNvPr id="4" name="圓角矩形 3"/>
          <p:cNvSpPr/>
          <p:nvPr/>
        </p:nvSpPr>
        <p:spPr>
          <a:xfrm>
            <a:off x="3514165" y="2079812"/>
            <a:ext cx="1550894" cy="121023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2761129" y="1515035"/>
            <a:ext cx="860612" cy="49305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音訊 5">
            <a:hlinkClick r:id="" action="ppaction://media"/>
            <a:extLst>
              <a:ext uri="{FF2B5EF4-FFF2-40B4-BE49-F238E27FC236}">
                <a16:creationId xmlns:a16="http://schemas.microsoft.com/office/drawing/2014/main" id="{4FEFDA66-E37C-4A49-830D-97F07E3F01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3584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6991">
        <p15:prstTrans prst="drape"/>
      </p:transition>
    </mc:Choice>
    <mc:Fallback>
      <p:transition spd="slow" advTm="1699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8868"/>
            <a:ext cx="9144000" cy="5660264"/>
          </a:xfrm>
          <a:prstGeom prst="rect">
            <a:avLst/>
          </a:prstGeom>
        </p:spPr>
      </p:pic>
      <p:sp>
        <p:nvSpPr>
          <p:cNvPr id="3" name="圓角矩形 2"/>
          <p:cNvSpPr/>
          <p:nvPr/>
        </p:nvSpPr>
        <p:spPr>
          <a:xfrm>
            <a:off x="2357718" y="609600"/>
            <a:ext cx="1631576" cy="47512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圓角矩形 3"/>
          <p:cNvSpPr/>
          <p:nvPr/>
        </p:nvSpPr>
        <p:spPr>
          <a:xfrm>
            <a:off x="2429435" y="4634753"/>
            <a:ext cx="1595718" cy="41237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音訊 5">
            <a:hlinkClick r:id="" action="ppaction://media"/>
            <a:extLst>
              <a:ext uri="{FF2B5EF4-FFF2-40B4-BE49-F238E27FC236}">
                <a16:creationId xmlns:a16="http://schemas.microsoft.com/office/drawing/2014/main" id="{6617E1A7-7154-4583-876A-0889478F3C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485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7404">
        <p:split/>
      </p:transition>
    </mc:Choice>
    <mc:Fallback>
      <p:transition spd="slow" advTm="7404">
        <p:spli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002"/>
            <a:ext cx="9144000" cy="5941996"/>
          </a:xfrm>
          <a:prstGeom prst="rect">
            <a:avLst/>
          </a:prstGeom>
        </p:spPr>
      </p:pic>
      <p:sp>
        <p:nvSpPr>
          <p:cNvPr id="6" name="圓角矩形 5"/>
          <p:cNvSpPr/>
          <p:nvPr/>
        </p:nvSpPr>
        <p:spPr>
          <a:xfrm>
            <a:off x="4840941" y="2814918"/>
            <a:ext cx="1129553" cy="2510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 6"/>
          <p:cNvSpPr/>
          <p:nvPr/>
        </p:nvSpPr>
        <p:spPr>
          <a:xfrm>
            <a:off x="5253318" y="3675530"/>
            <a:ext cx="1129553" cy="2510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 7"/>
          <p:cNvSpPr/>
          <p:nvPr/>
        </p:nvSpPr>
        <p:spPr>
          <a:xfrm>
            <a:off x="6320118" y="5643286"/>
            <a:ext cx="941294" cy="26894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4572000" y="5037765"/>
            <a:ext cx="1398494" cy="22451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圓角矩形 9"/>
          <p:cNvSpPr/>
          <p:nvPr/>
        </p:nvSpPr>
        <p:spPr>
          <a:xfrm>
            <a:off x="4572000" y="4369894"/>
            <a:ext cx="2034988" cy="21147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音訊 1">
            <a:hlinkClick r:id="" action="ppaction://media"/>
            <a:extLst>
              <a:ext uri="{FF2B5EF4-FFF2-40B4-BE49-F238E27FC236}">
                <a16:creationId xmlns:a16="http://schemas.microsoft.com/office/drawing/2014/main" id="{756C5BF4-1395-42E8-B492-860AAE7E4C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658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4014">
        <p:split orient="vert"/>
      </p:transition>
    </mc:Choice>
    <mc:Fallback>
      <p:transition spd="slow" advTm="14014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自主學習實施方式舉例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10507" y="1719259"/>
            <a:ext cx="6711654" cy="4538106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2800" b="1" dirty="0">
                <a:solidFill>
                  <a:srgbClr val="FF0000"/>
                </a:solidFill>
              </a:rPr>
              <a:t>一、讀書會</a:t>
            </a:r>
            <a:endParaRPr lang="en-US" altLang="zh-TW" sz="2800" b="1" dirty="0">
              <a:solidFill>
                <a:srgbClr val="FF0000"/>
              </a:solidFill>
            </a:endParaRPr>
          </a:p>
          <a:p>
            <a:r>
              <a:rPr lang="zh-TW" altLang="en-US" sz="2800" b="1" dirty="0">
                <a:solidFill>
                  <a:srgbClr val="FF0000"/>
                </a:solidFill>
              </a:rPr>
              <a:t>二、小論文</a:t>
            </a:r>
            <a:endParaRPr lang="en-US" altLang="zh-TW" sz="2800" b="1" dirty="0">
              <a:solidFill>
                <a:srgbClr val="FF0000"/>
              </a:solidFill>
            </a:endParaRPr>
          </a:p>
          <a:p>
            <a:r>
              <a:rPr lang="zh-TW" altLang="en-US" sz="2800" b="1" dirty="0">
                <a:solidFill>
                  <a:srgbClr val="FF0000"/>
                </a:solidFill>
              </a:rPr>
              <a:t>三、閱讀心得</a:t>
            </a:r>
            <a:endParaRPr lang="en-US" altLang="zh-TW" sz="2800" b="1" dirty="0">
              <a:solidFill>
                <a:srgbClr val="FF0000"/>
              </a:solidFill>
            </a:endParaRPr>
          </a:p>
          <a:p>
            <a:r>
              <a:rPr lang="zh-TW" altLang="en-US" sz="2800" b="1" dirty="0">
                <a:solidFill>
                  <a:srgbClr val="FF0000"/>
                </a:solidFill>
              </a:rPr>
              <a:t>四、豐中文選</a:t>
            </a:r>
            <a:endParaRPr lang="en-US" altLang="zh-TW" sz="2800" b="1" dirty="0">
              <a:solidFill>
                <a:srgbClr val="FF0000"/>
              </a:solidFill>
            </a:endParaRPr>
          </a:p>
          <a:p>
            <a:r>
              <a:rPr lang="zh-TW" altLang="en-US" sz="2800" b="1" dirty="0">
                <a:solidFill>
                  <a:srgbClr val="FF0000"/>
                </a:solidFill>
              </a:rPr>
              <a:t>五、外語學習</a:t>
            </a:r>
            <a:endParaRPr lang="en-US" altLang="zh-TW" sz="2800" b="1" dirty="0">
              <a:solidFill>
                <a:srgbClr val="FF0000"/>
              </a:solidFill>
            </a:endParaRPr>
          </a:p>
          <a:p>
            <a:r>
              <a:rPr lang="zh-TW" altLang="en-US" sz="2800" b="1" dirty="0">
                <a:solidFill>
                  <a:srgbClr val="FF0000"/>
                </a:solidFill>
              </a:rPr>
              <a:t>六、數理探索</a:t>
            </a:r>
            <a:endParaRPr lang="en-US" altLang="zh-TW" sz="2800" b="1" dirty="0">
              <a:solidFill>
                <a:srgbClr val="FF0000"/>
              </a:solidFill>
            </a:endParaRPr>
          </a:p>
          <a:p>
            <a:r>
              <a:rPr lang="zh-TW" altLang="en-US" sz="2800" b="1" dirty="0">
                <a:solidFill>
                  <a:srgbClr val="FF0000"/>
                </a:solidFill>
              </a:rPr>
              <a:t>七、資訊能力</a:t>
            </a:r>
            <a:endParaRPr lang="en-US" altLang="zh-TW" sz="2800" b="1" dirty="0">
              <a:solidFill>
                <a:srgbClr val="FF0000"/>
              </a:solidFill>
            </a:endParaRPr>
          </a:p>
          <a:p>
            <a:r>
              <a:rPr lang="zh-TW" altLang="en-US" sz="2800" b="1" dirty="0">
                <a:solidFill>
                  <a:srgbClr val="FF0000"/>
                </a:solidFill>
              </a:rPr>
              <a:t>八、設計創作</a:t>
            </a:r>
            <a:endParaRPr lang="en-US" altLang="zh-TW" sz="2800" b="1" dirty="0">
              <a:solidFill>
                <a:srgbClr val="FF0000"/>
              </a:solidFill>
            </a:endParaRPr>
          </a:p>
          <a:p>
            <a:r>
              <a:rPr lang="zh-TW" altLang="en-US" sz="2800" b="1" dirty="0">
                <a:solidFill>
                  <a:srgbClr val="FF0000"/>
                </a:solidFill>
              </a:rPr>
              <a:t>九、學生美展</a:t>
            </a:r>
            <a:endParaRPr lang="en-US" altLang="zh-TW" sz="2800" b="1" dirty="0">
              <a:solidFill>
                <a:srgbClr val="FF0000"/>
              </a:solidFill>
            </a:endParaRPr>
          </a:p>
          <a:p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4823986" y="3010359"/>
            <a:ext cx="269817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rgbClr val="0000CC"/>
                </a:solidFill>
              </a:rPr>
              <a:t>可以個人進行，</a:t>
            </a:r>
            <a:endParaRPr lang="en-US" altLang="zh-TW" sz="2800" b="1" dirty="0">
              <a:solidFill>
                <a:srgbClr val="0000CC"/>
              </a:solidFill>
            </a:endParaRPr>
          </a:p>
          <a:p>
            <a:r>
              <a:rPr lang="zh-TW" altLang="en-US" sz="2800" b="1" dirty="0">
                <a:solidFill>
                  <a:srgbClr val="0000CC"/>
                </a:solidFill>
              </a:rPr>
              <a:t>也可以小組合作</a:t>
            </a:r>
          </a:p>
        </p:txBody>
      </p:sp>
      <p:pic>
        <p:nvPicPr>
          <p:cNvPr id="6" name="音訊 5">
            <a:hlinkClick r:id="" action="ppaction://media"/>
            <a:extLst>
              <a:ext uri="{FF2B5EF4-FFF2-40B4-BE49-F238E27FC236}">
                <a16:creationId xmlns:a16="http://schemas.microsoft.com/office/drawing/2014/main" id="{85443EFC-BAB3-4DE9-AD9C-3F32EC3297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618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35504">
        <p14:doors dir="vert"/>
      </p:transition>
    </mc:Choice>
    <mc:Fallback>
      <p:transition spd="slow" advTm="3550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5" y="1617833"/>
            <a:ext cx="8810625" cy="4848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文字方塊 2"/>
          <p:cNvSpPr txBox="1"/>
          <p:nvPr/>
        </p:nvSpPr>
        <p:spPr>
          <a:xfrm>
            <a:off x="139255" y="109728"/>
            <a:ext cx="891509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 dirty="0"/>
              <a:t>111</a:t>
            </a:r>
            <a:r>
              <a:rPr lang="zh-TW" altLang="en-US" sz="2800" b="1" dirty="0"/>
              <a:t>學年度大學個人申請入學招生各校系</a:t>
            </a:r>
            <a:endParaRPr lang="en-US" altLang="zh-TW" sz="2800" b="1" dirty="0"/>
          </a:p>
          <a:p>
            <a:pPr algn="ctr"/>
            <a:r>
              <a:rPr lang="zh-TW" altLang="en-US" sz="2800" b="1" dirty="0"/>
              <a:t>學習歷程核心資料</a:t>
            </a:r>
            <a:endParaRPr lang="en-US" altLang="zh-TW" sz="2800" b="1" dirty="0"/>
          </a:p>
          <a:p>
            <a:r>
              <a:rPr lang="zh-TW" altLang="en-US" b="1" dirty="0"/>
              <a:t>大學招生委員會聯合會</a:t>
            </a:r>
            <a:r>
              <a:rPr lang="en-US" altLang="zh-TW" dirty="0"/>
              <a:t>1080831</a:t>
            </a:r>
            <a:r>
              <a:rPr lang="zh-TW" altLang="en-US" dirty="0"/>
              <a:t>上午在官網公布全台</a:t>
            </a:r>
            <a:r>
              <a:rPr lang="en-US" altLang="zh-TW" dirty="0"/>
              <a:t>1930</a:t>
            </a:r>
            <a:r>
              <a:rPr lang="zh-TW" altLang="en-US" dirty="0"/>
              <a:t>個校系的高中學習歷程項目內容草案</a:t>
            </a:r>
          </a:p>
        </p:txBody>
      </p:sp>
      <p:pic>
        <p:nvPicPr>
          <p:cNvPr id="14" name="音訊 13">
            <a:hlinkClick r:id="" action="ppaction://media"/>
            <a:extLst>
              <a:ext uri="{FF2B5EF4-FFF2-40B4-BE49-F238E27FC236}">
                <a16:creationId xmlns:a16="http://schemas.microsoft.com/office/drawing/2014/main" id="{AFEFAF9F-BBBE-4281-9B6B-4076773F67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923113"/>
      </p:ext>
    </p:extLst>
  </p:cSld>
  <p:clrMapOvr>
    <a:masterClrMapping/>
  </p:clrMapOvr>
  <p:transition spd="slow" advTm="48771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307976" y="2169458"/>
            <a:ext cx="244169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b="1" dirty="0">
                <a:latin typeface="+mj-ea"/>
                <a:ea typeface="+mj-ea"/>
              </a:rPr>
              <a:t>報告完畢</a:t>
            </a:r>
            <a:endParaRPr lang="en-US" altLang="zh-TW" sz="4400" b="1" dirty="0">
              <a:latin typeface="+mj-ea"/>
              <a:ea typeface="+mj-ea"/>
            </a:endParaRPr>
          </a:p>
          <a:p>
            <a:endParaRPr lang="en-US" altLang="zh-TW" sz="4400" b="1" dirty="0">
              <a:latin typeface="+mj-ea"/>
              <a:ea typeface="+mj-ea"/>
            </a:endParaRPr>
          </a:p>
          <a:p>
            <a:r>
              <a:rPr lang="zh-TW" altLang="en-US" sz="4400" b="1" dirty="0">
                <a:latin typeface="+mj-ea"/>
                <a:ea typeface="+mj-ea"/>
              </a:rPr>
              <a:t>謝謝聆聽</a:t>
            </a:r>
            <a:endParaRPr lang="en-US" altLang="zh-TW" sz="4400" b="1" dirty="0">
              <a:latin typeface="+mj-ea"/>
              <a:ea typeface="+mj-ea"/>
            </a:endParaRPr>
          </a:p>
        </p:txBody>
      </p:sp>
      <p:pic>
        <p:nvPicPr>
          <p:cNvPr id="4" name="音訊 3">
            <a:hlinkClick r:id="" action="ppaction://media"/>
            <a:extLst>
              <a:ext uri="{FF2B5EF4-FFF2-40B4-BE49-F238E27FC236}">
                <a16:creationId xmlns:a16="http://schemas.microsoft.com/office/drawing/2014/main" id="{624C3E52-C7D6-408D-86C9-23E5C79901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035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7608">
        <p:blinds dir="vert"/>
      </p:transition>
    </mc:Choice>
    <mc:Fallback>
      <p:transition spd="slow" advTm="7608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02997" y="558518"/>
            <a:ext cx="804933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畢業條件之一：</a:t>
            </a:r>
            <a:endParaRPr lang="en-US" altLang="zh-TW" sz="3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68288" lvl="0" indent="-268288">
              <a:buFont typeface="Arial" panose="020B0604020202020204" pitchFamily="34" charset="0"/>
              <a:buChar char="•"/>
            </a:pP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同一學年度內完成</a:t>
            </a:r>
            <a:r>
              <a:rPr lang="en-US" altLang="zh-TW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18</a:t>
            </a:r>
            <a:r>
              <a:rPr lang="zh-TW" altLang="en-US" sz="32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小時以上之自主學習</a:t>
            </a:r>
            <a:endParaRPr lang="en-US" altLang="zh-TW" sz="3200" dirty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1259D5F-2663-4D21-AE54-DE12AAF7840C}"/>
              </a:ext>
            </a:extLst>
          </p:cNvPr>
          <p:cNvSpPr txBox="1"/>
          <p:nvPr/>
        </p:nvSpPr>
        <p:spPr>
          <a:xfrm>
            <a:off x="502997" y="2013228"/>
            <a:ext cx="7449475" cy="381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本校自主學習實施方式：</a:t>
            </a:r>
            <a:endParaRPr lang="en-US" altLang="zh-TW" sz="3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高一上：導師指導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~18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週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高一下：依志願分科由領域教師指導，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tabLst>
                <a:tab pos="1439863" algn="l"/>
                <a:tab pos="1887538" algn="l"/>
              </a:tabLst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可將高一上的計畫加深加廣，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或另起計畫。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高二上：同上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高二下：同上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音訊 8">
            <a:hlinkClick r:id="" action="ppaction://media"/>
            <a:extLst>
              <a:ext uri="{FF2B5EF4-FFF2-40B4-BE49-F238E27FC236}">
                <a16:creationId xmlns:a16="http://schemas.microsoft.com/office/drawing/2014/main" id="{61AD26AE-5380-446D-80B6-CC328B7476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12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71862">
        <p:split orient="vert"/>
      </p:transition>
    </mc:Choice>
    <mc:Fallback>
      <p:transition spd="slow" advTm="71862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484710" y="452718"/>
            <a:ext cx="7511808" cy="14005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 b="1" dirty="0"/>
              <a:t>自主學習計畫申請書及撰寫範例</a:t>
            </a:r>
          </a:p>
        </p:txBody>
      </p:sp>
      <p:sp>
        <p:nvSpPr>
          <p:cNvPr id="4" name="矩形 3"/>
          <p:cNvSpPr/>
          <p:nvPr/>
        </p:nvSpPr>
        <p:spPr>
          <a:xfrm>
            <a:off x="484710" y="1152983"/>
            <a:ext cx="24019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880" lvl="0" indent="-182880" defTabSz="914400"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Font typeface="Garamond" pitchFamily="18" charset="0"/>
              <a:buChar char="◦"/>
            </a:pPr>
            <a:r>
              <a:rPr lang="zh-TW" altLang="en-US" sz="2400" b="1" dirty="0">
                <a:solidFill>
                  <a:srgbClr val="FF0000"/>
                </a:solidFill>
              </a:rPr>
              <a:t>進入校網</a:t>
            </a:r>
            <a:r>
              <a:rPr lang="en-US" altLang="zh-TW" sz="2400" b="1" dirty="0">
                <a:solidFill>
                  <a:srgbClr val="FF0000"/>
                </a:solidFill>
              </a:rPr>
              <a:t>~</a:t>
            </a:r>
            <a:r>
              <a:rPr lang="zh-TW" altLang="en-US" sz="2400" b="1" dirty="0">
                <a:solidFill>
                  <a:srgbClr val="FF0000"/>
                </a:solidFill>
              </a:rPr>
              <a:t>首頁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2FAA50B-D8AD-4B24-BA7C-3D4BC9FD50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51563"/>
            <a:ext cx="9144000" cy="4280272"/>
          </a:xfrm>
          <a:prstGeom prst="rect">
            <a:avLst/>
          </a:prstGeom>
        </p:spPr>
      </p:pic>
      <p:pic>
        <p:nvPicPr>
          <p:cNvPr id="9" name="音訊 8">
            <a:hlinkClick r:id="" action="ppaction://media"/>
            <a:extLst>
              <a:ext uri="{FF2B5EF4-FFF2-40B4-BE49-F238E27FC236}">
                <a16:creationId xmlns:a16="http://schemas.microsoft.com/office/drawing/2014/main" id="{766F6709-EC8F-4498-BEB8-AEC5CF64C2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12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8295">
        <p:fade/>
      </p:transition>
    </mc:Choice>
    <mc:Fallback>
      <p:transition spd="med" advTm="829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E09C631-D35E-4A59-81C0-FD9D4FD68628}"/>
              </a:ext>
            </a:extLst>
          </p:cNvPr>
          <p:cNvSpPr/>
          <p:nvPr/>
        </p:nvSpPr>
        <p:spPr>
          <a:xfrm>
            <a:off x="253801" y="180423"/>
            <a:ext cx="2831544" cy="946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880" lvl="0" indent="-182880" defTabSz="914400"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Font typeface="Garamond" pitchFamily="18" charset="0"/>
              <a:buChar char="◦"/>
            </a:pPr>
            <a:r>
              <a:rPr lang="zh-TW" altLang="en-US" sz="2400" b="1" dirty="0">
                <a:solidFill>
                  <a:srgbClr val="FF0000"/>
                </a:solidFill>
              </a:rPr>
              <a:t>下拉至重要平台</a:t>
            </a:r>
            <a:r>
              <a:rPr lang="en-US" altLang="zh-TW" sz="2400" b="1" dirty="0">
                <a:solidFill>
                  <a:srgbClr val="FF0000"/>
                </a:solidFill>
              </a:rPr>
              <a:t>~</a:t>
            </a:r>
          </a:p>
          <a:p>
            <a:pPr marL="182880" lvl="0" indent="-182880" defTabSz="914400"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Font typeface="Garamond" pitchFamily="18" charset="0"/>
              <a:buChar char="◦"/>
            </a:pPr>
            <a:r>
              <a:rPr lang="zh-TW" altLang="en-US" sz="2400" b="1" dirty="0">
                <a:solidFill>
                  <a:srgbClr val="FF0000"/>
                </a:solidFill>
              </a:rPr>
              <a:t>點選自主學習平台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DA9E387-78BC-4CFD-A1F6-B9639B0BFE4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280"/>
          <a:stretch/>
        </p:blipFill>
        <p:spPr>
          <a:xfrm>
            <a:off x="0" y="1126836"/>
            <a:ext cx="9144000" cy="4765964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14F3061B-C6EE-4E7D-9025-4748EBEEBB8E}"/>
              </a:ext>
            </a:extLst>
          </p:cNvPr>
          <p:cNvSpPr/>
          <p:nvPr/>
        </p:nvSpPr>
        <p:spPr>
          <a:xfrm>
            <a:off x="253801" y="4257964"/>
            <a:ext cx="1224017" cy="36021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音訊 8">
            <a:hlinkClick r:id="" action="ppaction://media"/>
            <a:extLst>
              <a:ext uri="{FF2B5EF4-FFF2-40B4-BE49-F238E27FC236}">
                <a16:creationId xmlns:a16="http://schemas.microsoft.com/office/drawing/2014/main" id="{FD498120-F2AA-4A45-94A9-911E7249C0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479949"/>
      </p:ext>
    </p:extLst>
  </p:cSld>
  <p:clrMapOvr>
    <a:masterClrMapping/>
  </p:clrMapOvr>
  <p:transition spd="slow" advTm="563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C9D1D68F-5FAF-4051-8BCD-B3FF5169879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58" r="1519" b="19653"/>
          <a:stretch/>
        </p:blipFill>
        <p:spPr>
          <a:xfrm>
            <a:off x="-1" y="40077"/>
            <a:ext cx="9119031" cy="6517741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3AB9976F-0173-40E8-B08E-B862629DB8FA}"/>
              </a:ext>
            </a:extLst>
          </p:cNvPr>
          <p:cNvSpPr txBox="1"/>
          <p:nvPr/>
        </p:nvSpPr>
        <p:spPr>
          <a:xfrm>
            <a:off x="471054" y="4720791"/>
            <a:ext cx="71673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/>
              <a:t>會新增</a:t>
            </a:r>
            <a:r>
              <a:rPr lang="en-US" altLang="zh-TW" sz="2400" b="1" dirty="0">
                <a:solidFill>
                  <a:srgbClr val="FF0000"/>
                </a:solidFill>
              </a:rPr>
              <a:t>111</a:t>
            </a:r>
            <a:r>
              <a:rPr lang="zh-TW" altLang="en-US" sz="2400" b="1" dirty="0">
                <a:solidFill>
                  <a:srgbClr val="FF0000"/>
                </a:solidFill>
              </a:rPr>
              <a:t>永豐高中學生自主學習計畫申請書高一版</a:t>
            </a:r>
          </a:p>
        </p:txBody>
      </p:sp>
      <p:pic>
        <p:nvPicPr>
          <p:cNvPr id="7" name="音訊 6">
            <a:hlinkClick r:id="" action="ppaction://media"/>
            <a:extLst>
              <a:ext uri="{FF2B5EF4-FFF2-40B4-BE49-F238E27FC236}">
                <a16:creationId xmlns:a16="http://schemas.microsoft.com/office/drawing/2014/main" id="{418F7916-E35E-46D5-8591-DA4E8FD293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490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4868">
        <p:split orient="vert"/>
      </p:transition>
    </mc:Choice>
    <mc:Fallback>
      <p:transition spd="slow" advTm="14868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0C659F8-791E-41B3-8EC7-B9D5016275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5555"/>
          <a:stretch/>
        </p:blipFill>
        <p:spPr>
          <a:xfrm>
            <a:off x="-1" y="0"/>
            <a:ext cx="9098615" cy="6188364"/>
          </a:xfrm>
          <a:prstGeom prst="rect">
            <a:avLst/>
          </a:prstGeom>
        </p:spPr>
      </p:pic>
      <p:sp>
        <p:nvSpPr>
          <p:cNvPr id="4" name="圓角矩形 2">
            <a:extLst>
              <a:ext uri="{FF2B5EF4-FFF2-40B4-BE49-F238E27FC236}">
                <a16:creationId xmlns:a16="http://schemas.microsoft.com/office/drawing/2014/main" id="{200E87B2-CC6D-4A9D-B590-25AC188835FD}"/>
              </a:ext>
            </a:extLst>
          </p:cNvPr>
          <p:cNvSpPr/>
          <p:nvPr/>
        </p:nvSpPr>
        <p:spPr>
          <a:xfrm>
            <a:off x="110836" y="1831099"/>
            <a:ext cx="3205019" cy="34065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35AB873C-2ADC-4091-9A35-77908C5F823C}"/>
              </a:ext>
            </a:extLst>
          </p:cNvPr>
          <p:cNvSpPr/>
          <p:nvPr/>
        </p:nvSpPr>
        <p:spPr>
          <a:xfrm>
            <a:off x="45386" y="5698836"/>
            <a:ext cx="1229232" cy="39716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音訊 7">
            <a:hlinkClick r:id="" action="ppaction://media"/>
            <a:extLst>
              <a:ext uri="{FF2B5EF4-FFF2-40B4-BE49-F238E27FC236}">
                <a16:creationId xmlns:a16="http://schemas.microsoft.com/office/drawing/2014/main" id="{C9D12444-1DFF-491A-BBB6-0F097474A4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450006"/>
      </p:ext>
    </p:extLst>
  </p:cSld>
  <p:clrMapOvr>
    <a:masterClrMapping/>
  </p:clrMapOvr>
  <p:transition spd="slow" advTm="25888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畫面剪輯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15" y="559821"/>
            <a:ext cx="7734970" cy="5738357"/>
          </a:xfrm>
          <a:prstGeom prst="rect">
            <a:avLst/>
          </a:prstGeom>
        </p:spPr>
      </p:pic>
      <p:sp>
        <p:nvSpPr>
          <p:cNvPr id="3" name="圓角矩形 2"/>
          <p:cNvSpPr/>
          <p:nvPr/>
        </p:nvSpPr>
        <p:spPr>
          <a:xfrm>
            <a:off x="6660776" y="672353"/>
            <a:ext cx="1048871" cy="34962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圓角矩形 3"/>
          <p:cNvSpPr/>
          <p:nvPr/>
        </p:nvSpPr>
        <p:spPr>
          <a:xfrm>
            <a:off x="4500282" y="1649507"/>
            <a:ext cx="3783106" cy="48409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DEFC0BDB-787A-4908-9188-D7839218F06E}"/>
              </a:ext>
            </a:extLst>
          </p:cNvPr>
          <p:cNvSpPr/>
          <p:nvPr/>
        </p:nvSpPr>
        <p:spPr>
          <a:xfrm>
            <a:off x="1070043" y="4095345"/>
            <a:ext cx="1040859" cy="48638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音訊 7">
            <a:hlinkClick r:id="" action="ppaction://media"/>
            <a:extLst>
              <a:ext uri="{FF2B5EF4-FFF2-40B4-BE49-F238E27FC236}">
                <a16:creationId xmlns:a16="http://schemas.microsoft.com/office/drawing/2014/main" id="{0D816B81-3374-4276-8FDE-500C5F82B7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764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39733">
        <p14:reveal/>
      </p:transition>
    </mc:Choice>
    <mc:Fallback>
      <p:transition spd="slow" advTm="3973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208FDD4-416E-4AEE-9C79-AFB1F8368BE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58" r="1519" b="42934"/>
          <a:stretch/>
        </p:blipFill>
        <p:spPr>
          <a:xfrm>
            <a:off x="-1" y="226320"/>
            <a:ext cx="9119031" cy="6407944"/>
          </a:xfrm>
          <a:prstGeom prst="rect">
            <a:avLst/>
          </a:prstGeom>
        </p:spPr>
      </p:pic>
      <p:sp>
        <p:nvSpPr>
          <p:cNvPr id="3" name="圓角矩形 2"/>
          <p:cNvSpPr/>
          <p:nvPr/>
        </p:nvSpPr>
        <p:spPr>
          <a:xfrm>
            <a:off x="24970" y="3708239"/>
            <a:ext cx="3759090" cy="69839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音訊 5">
            <a:hlinkClick r:id="" action="ppaction://media"/>
            <a:extLst>
              <a:ext uri="{FF2B5EF4-FFF2-40B4-BE49-F238E27FC236}">
                <a16:creationId xmlns:a16="http://schemas.microsoft.com/office/drawing/2014/main" id="{899A01E4-0A2F-4961-811D-9C93F6992B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9785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Tm="14791">
        <p15:prstTrans prst="pageCurlDouble"/>
      </p:transition>
    </mc:Choice>
    <mc:Fallback>
      <p:transition spd="slow" advTm="1479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肥皂">
  <a:themeElements>
    <a:clrScheme name="肥皂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肥皂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肥皂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2765</TotalTime>
  <Words>1189</Words>
  <Application>Microsoft Office PowerPoint</Application>
  <PresentationFormat>如螢幕大小 (4:3)</PresentationFormat>
  <Paragraphs>97</Paragraphs>
  <Slides>20</Slides>
  <Notes>20</Notes>
  <HiddenSlides>0</HiddenSlides>
  <MMClips>20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7" baseType="lpstr">
      <vt:lpstr>新細明體</vt:lpstr>
      <vt:lpstr>標楷體</vt:lpstr>
      <vt:lpstr>Arial</vt:lpstr>
      <vt:lpstr>Calibri</vt:lpstr>
      <vt:lpstr>Century Gothic</vt:lpstr>
      <vt:lpstr>Garamond</vt:lpstr>
      <vt:lpstr>肥皂</vt:lpstr>
      <vt:lpstr>淺談高一自主學習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自主學習實施方式舉例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108自主學習社群</dc:title>
  <dc:creator>Admin</dc:creator>
  <cp:lastModifiedBy>user</cp:lastModifiedBy>
  <cp:revision>67</cp:revision>
  <dcterms:created xsi:type="dcterms:W3CDTF">2019-09-03T13:20:32Z</dcterms:created>
  <dcterms:modified xsi:type="dcterms:W3CDTF">2022-08-14T16:46:05Z</dcterms:modified>
</cp:coreProperties>
</file>