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7"/>
  </p:handoutMasterIdLst>
  <p:sldIdLst>
    <p:sldId id="256" r:id="rId2"/>
    <p:sldId id="260" r:id="rId3"/>
    <p:sldId id="291" r:id="rId4"/>
    <p:sldId id="294" r:id="rId5"/>
    <p:sldId id="287" r:id="rId6"/>
  </p:sldIdLst>
  <p:sldSz cx="12192000" cy="6858000"/>
  <p:notesSz cx="6735763" cy="98663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834A"/>
    <a:srgbClr val="F6F3F0"/>
    <a:srgbClr val="CE8D32"/>
    <a:srgbClr val="3F6F3F"/>
    <a:srgbClr val="C4832E"/>
    <a:srgbClr val="DA854E"/>
    <a:srgbClr val="587B42"/>
    <a:srgbClr val="C5AC84"/>
    <a:srgbClr val="C8863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中等深淺樣式 3 - 輔色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中等深淺樣式 3 - 輔色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中等深淺樣式 3 - 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034E78-7F5D-4C2E-B375-FC64B27BC917}" styleName="深色樣式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深色樣式 2 - 輔色 5/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深色樣式 2 - 輔色 3/輔色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335" autoAdjust="0"/>
    <p:restoredTop sz="94660"/>
  </p:normalViewPr>
  <p:slideViewPr>
    <p:cSldViewPr snapToGrid="0">
      <p:cViewPr varScale="1">
        <p:scale>
          <a:sx n="67" d="100"/>
          <a:sy n="67" d="100"/>
        </p:scale>
        <p:origin x="102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19565" cy="493869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14627" y="2"/>
            <a:ext cx="2919565" cy="493869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5D9691E2-1DB3-4CBF-AA7C-A71033E28B35}" type="datetimeFigureOut">
              <a:rPr lang="zh-TW" altLang="en-US" smtClean="0"/>
              <a:t>2025/9/4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372445"/>
            <a:ext cx="2919565" cy="493869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14627" y="9372445"/>
            <a:ext cx="2919565" cy="493869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90BA2A69-6856-43A6-AC36-487EB11C6EA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17757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6719298-71DA-958A-79AB-8DE12F264B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1740871-F040-65D5-836D-6052F240FD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5E78B8D-05CD-69CB-8C54-3FA48E0A7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2025/9/4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8E1C23A-476F-E3D7-F0EB-26D752C28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CA0704B-5622-B453-1984-DB14A64DD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4681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06D02F7-EB40-95F9-AD5C-45D689DDE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82D2E8A-C08C-82D7-8360-B5BC245A2B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1225B02-2DC0-078E-9CD7-8E817CE01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2025/9/4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77CCB0E-D34B-1646-D9E9-376A0961B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1B2A9DF-3D60-5D7A-B5F3-D95BAE2D1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9595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266B677D-0764-1638-BB4B-4F67699764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97211994-052B-4B5A-C9CD-7BB0DDC7AB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B6F4EF9-17D1-0B69-32C1-B748B9134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2025/9/4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4C69E14-19F1-2353-A05B-3829E5B39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EB993C1-80F7-7C8D-CFC5-6331039DA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1008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1B0D511-79CE-DCF3-6A37-0746D321D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9C92DA6-7F24-4B2C-8893-3C54822830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8C72FF1-E44E-BAD6-8D1F-996FF2372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2025/9/4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2D4BEDD-FFFA-F8A6-11CB-3D8BA0649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48BA94A-4E23-46F5-329C-DECC55FC0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16491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1EC6E0B-C917-DBAA-CCA6-DE8E37AAD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E8EBEA2-23F6-9E2F-AF67-3ED901E5AC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7D56229-9400-5448-6B14-4620BA741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2025/9/4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2B2AB39-847D-8A89-9153-32C7AB463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9079642-2374-1554-1196-76B8F1D21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21209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9C9EC62-DAFD-72EE-844B-A09C5B53E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F63ECA9-3014-BB36-F612-644851851A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015E1F69-18A4-3C3A-8288-DFA90F6CCD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3268956-5DFC-29D3-C9D3-127E35FDA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2025/9/4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ED6883D-A6C3-CC96-4BDB-935D7C868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84632F6-6404-9749-D37F-CD23EBA29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8367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9F6B1DE-3C02-BB30-BEA6-2679456C3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E1F2A21-2CF3-D20F-7D9F-7C5BCC7C69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96B7142F-CBCC-5FBA-3D56-D51E5CDE5F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82626B6C-2C83-E8A7-84FA-002FD1AA97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7122819F-5D13-4E38-BA41-10B90B6CA7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C6F53591-7545-C4CA-A536-2C11FB924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2025/9/4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CF7F3907-D369-75DC-66FB-3C50B722D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717D0AD9-6BCB-4227-F526-5A90F4BB1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5264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78D282D-487A-D953-3A91-1E165526F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29C7BA2-F1AD-D3FF-45A6-AF58B592A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2025/9/4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9CB71AB0-8F3C-BAB8-7F09-581F60F96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3E8FA4FF-CE3E-56DC-730B-F1288B3A0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9299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272F9472-CC49-AEFD-5196-D1D2ED9AE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2025/9/4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4AF233FB-C6AF-781A-E8D3-04F825D8C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C63DD39-4D1C-9729-E4E5-6690374AF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6652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A46BC64-A559-3705-1D6D-DE601F786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7BC2EAC-E9F8-EB3F-4A88-5CA61197AA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0900B9C-407F-BBCB-791C-D241D6522D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BCED049-367E-728A-AC33-999EB9887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2025/9/4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D84BBA2-8E1C-1984-3262-F2376AC38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73BD95F-6603-1668-7C70-8C7C6E0D6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8782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0CA6E30-5EA3-93DA-53FF-8CAEA7277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CCB969F6-DFE4-BFEA-3084-B9597245E0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5559C340-98E8-32FB-1EE2-EC0E2A9942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0104A73-0EE2-F689-106F-9BC20D48D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D36E-B82A-46C1-9E44-53F4AE8AC212}" type="datetimeFigureOut">
              <a:rPr lang="zh-TW" altLang="en-US" smtClean="0"/>
              <a:t>2025/9/4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23F4353-477B-5211-3BE1-57458376F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96CE20D-46D4-1790-961F-B7B56BB6B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6968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2C3D8323-4CCD-43F1-EA5E-BA66681EE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2A82A45-5375-9C57-0A03-DCED3A857C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293016-2138-96BF-5E41-B8ACF104E2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D7D36E-B82A-46C1-9E44-53F4AE8AC212}" type="datetimeFigureOut">
              <a:rPr lang="zh-TW" altLang="en-US" smtClean="0"/>
              <a:t>2025/9/4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C6F63ED-734D-4956-1CE0-D1649A02B4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011C7D6-BFDB-038C-DC7F-CC550D6828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A21FE-1946-4417-8207-23C2AF32584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9166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264E2798-AE2E-1DAE-4109-9D736E542D7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" y="0"/>
            <a:ext cx="121912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334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062915F-E118-8D3F-CE31-C16CF1E860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1621" y="4107800"/>
            <a:ext cx="2396207" cy="1020752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zh-TW" altLang="en-US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課程行事曆</a:t>
            </a:r>
            <a:br>
              <a:rPr lang="en-US" altLang="zh-TW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sz="14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14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可以將感興趣的課程直接加到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自己的</a:t>
            </a:r>
            <a:r>
              <a:rPr lang="en-US" altLang="zh-TW" sz="14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google</a:t>
            </a:r>
            <a:r>
              <a:rPr lang="zh-TW" altLang="en-US" sz="14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行事曆中</a:t>
            </a:r>
            <a:r>
              <a:rPr lang="en-US" altLang="zh-TW" sz="14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endParaRPr lang="en-US" altLang="zh-TW" sz="1400" b="1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FC34A390-5FBA-1808-E92F-54AD5E3F85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2735" y="2320883"/>
            <a:ext cx="1745989" cy="174598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89248630-DA99-588B-9D22-CB15ABA6D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873" y="-160712"/>
            <a:ext cx="4762881" cy="1325563"/>
          </a:xfrm>
        </p:spPr>
        <p:txBody>
          <a:bodyPr>
            <a:normAutofit/>
          </a:bodyPr>
          <a:lstStyle/>
          <a:p>
            <a:r>
              <a:rPr lang="zh-TW" altLang="en-US" sz="3200" b="1" u="sng" dirty="0">
                <a:solidFill>
                  <a:srgbClr val="3F6F3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各類家庭教育課程</a:t>
            </a:r>
            <a:endParaRPr lang="zh-TW" altLang="en-US" sz="3200" b="1" u="sng" dirty="0">
              <a:solidFill>
                <a:srgbClr val="3F6F3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98CCA786-2573-1C2C-1D12-B10105C33E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3180" y="0"/>
            <a:ext cx="4848820" cy="6858000"/>
          </a:xfrm>
          <a:prstGeom prst="rect">
            <a:avLst/>
          </a:prstGeom>
        </p:spPr>
      </p:pic>
      <p:sp>
        <p:nvSpPr>
          <p:cNvPr id="9" name="內容版面配置區 2">
            <a:extLst>
              <a:ext uri="{FF2B5EF4-FFF2-40B4-BE49-F238E27FC236}">
                <a16:creationId xmlns:a16="http://schemas.microsoft.com/office/drawing/2014/main" id="{DD7894BA-DB59-0251-EC44-5A24ED76EE58}"/>
              </a:ext>
            </a:extLst>
          </p:cNvPr>
          <p:cNvSpPr txBox="1">
            <a:spLocks/>
          </p:cNvSpPr>
          <p:nvPr/>
        </p:nvSpPr>
        <p:spPr>
          <a:xfrm>
            <a:off x="596796" y="726508"/>
            <a:ext cx="6535523" cy="23463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家庭教育中心辦理各類親職教育、家人關係經營、親子共學等課程，參與課程</a:t>
            </a:r>
            <a:r>
              <a:rPr lang="zh-TW" altLang="en-US" sz="18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全額免費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，歡迎透過</a:t>
            </a:r>
            <a:r>
              <a:rPr lang="en-US" altLang="zh-TW" sz="18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FB</a:t>
            </a:r>
            <a:r>
              <a:rPr lang="zh-TW" altLang="en-US" sz="18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粉絲專頁、課程行事曆、官方</a:t>
            </a:r>
            <a:r>
              <a:rPr lang="en-US" altLang="zh-TW" sz="18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Line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等管道掌握最新課程資訊。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D6124910-7233-1C05-B5DF-637B85B6E9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1" y="2053900"/>
            <a:ext cx="3380780" cy="4781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298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8AA9C36D-64FE-78C7-7B40-45AB1DECFF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237" cy="6858000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5EEAF10C-3ADF-9CCD-89AC-C5095B629359}"/>
              </a:ext>
            </a:extLst>
          </p:cNvPr>
          <p:cNvSpPr/>
          <p:nvPr/>
        </p:nvSpPr>
        <p:spPr>
          <a:xfrm>
            <a:off x="6421712" y="0"/>
            <a:ext cx="5715000" cy="6781800"/>
          </a:xfrm>
          <a:prstGeom prst="rect">
            <a:avLst/>
          </a:prstGeom>
          <a:solidFill>
            <a:srgbClr val="F6F3F0"/>
          </a:solidFill>
          <a:ln>
            <a:solidFill>
              <a:srgbClr val="F6F3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5CEA8931-EE91-86B5-83FD-63D74444E1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8765" y="0"/>
            <a:ext cx="4842853" cy="6858000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E467E3AF-5B68-BCA1-0637-4D8E82A71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873" y="-160712"/>
            <a:ext cx="4762881" cy="1325563"/>
          </a:xfrm>
        </p:spPr>
        <p:txBody>
          <a:bodyPr>
            <a:normAutofit/>
          </a:bodyPr>
          <a:lstStyle/>
          <a:p>
            <a:r>
              <a:rPr lang="zh-TW" altLang="en-US" sz="3200" b="1" u="sng" dirty="0">
                <a:solidFill>
                  <a:srgbClr val="3F6F3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家庭教育線上學習資源</a:t>
            </a:r>
            <a:endParaRPr lang="zh-TW" altLang="en-US" sz="3200" b="1" u="sng" dirty="0">
              <a:solidFill>
                <a:srgbClr val="3F6F3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內容版面配置區 2">
            <a:extLst>
              <a:ext uri="{FF2B5EF4-FFF2-40B4-BE49-F238E27FC236}">
                <a16:creationId xmlns:a16="http://schemas.microsoft.com/office/drawing/2014/main" id="{F993A382-1054-2E6D-E900-5395B0F07A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037" y="830580"/>
            <a:ext cx="6736728" cy="365760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2000" b="1" u="sng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小桃家幸福</a:t>
            </a:r>
            <a:r>
              <a:rPr lang="en-US" altLang="zh-TW" sz="2000" b="1" u="sng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+ Podcast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114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年度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5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種主題課程：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每月第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週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三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六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)-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家庭情緒教養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每月第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週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三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六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)-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聊親密談關係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每月第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週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三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六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)-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小志的親職圖鑑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每月第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4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週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三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)-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故事讀心術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每月第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4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週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六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)-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青春不踩雷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TW" altLang="en-US" sz="2000" b="1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更多系列節目：包括「暖心會客室」、「小桃家說故事」、「</a:t>
            </a:r>
            <a:r>
              <a:rPr lang="en-US" altLang="zh-TW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Hello!</a:t>
            </a:r>
            <a:r>
              <a:rPr lang="zh-TW" altLang="en-US" sz="20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新鮮人」、「安心上學」等。</a:t>
            </a:r>
          </a:p>
          <a:p>
            <a:pPr marL="0" indent="0">
              <a:lnSpc>
                <a:spcPct val="100000"/>
              </a:lnSpc>
              <a:buNone/>
            </a:pPr>
            <a:endParaRPr lang="en-US" altLang="zh-TW" sz="2000" b="1" u="sng" dirty="0">
              <a:solidFill>
                <a:schemeClr val="accent2">
                  <a:lumMod val="7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2" name="內容版面配置區 2">
            <a:extLst>
              <a:ext uri="{FF2B5EF4-FFF2-40B4-BE49-F238E27FC236}">
                <a16:creationId xmlns:a16="http://schemas.microsoft.com/office/drawing/2014/main" id="{FC9E38CE-6819-42BF-619C-181EA0AF200D}"/>
              </a:ext>
            </a:extLst>
          </p:cNvPr>
          <p:cNvSpPr txBox="1">
            <a:spLocks/>
          </p:cNvSpPr>
          <p:nvPr/>
        </p:nvSpPr>
        <p:spPr>
          <a:xfrm>
            <a:off x="2475522" y="4050442"/>
            <a:ext cx="6736728" cy="10313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zh-TW" altLang="en-US" sz="2000" b="1" u="sng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小桃家線上學校</a:t>
            </a:r>
            <a:r>
              <a:rPr lang="en-US" altLang="zh-TW" sz="2000" b="1" u="sng" dirty="0" err="1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Youtube</a:t>
            </a:r>
            <a:r>
              <a:rPr lang="zh-TW" altLang="en-US" sz="2000" b="1" u="sng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頻道</a:t>
            </a:r>
            <a:endParaRPr lang="en-US" altLang="zh-TW" sz="2000" b="1" u="sng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n-US" altLang="zh-TW" sz="2000" b="1" u="sng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BB644BCC-03DB-A385-5987-7525EB1C24C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198" b="28085"/>
          <a:stretch>
            <a:fillRect/>
          </a:stretch>
        </p:blipFill>
        <p:spPr>
          <a:xfrm>
            <a:off x="3170443" y="4530485"/>
            <a:ext cx="3981798" cy="2118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845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0BA5D4D-DFFF-E288-237E-5044E782E9F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" y="0"/>
            <a:ext cx="12191237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1EF6B9D1-1191-89AB-5F0E-C23DA9D31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873" y="-160712"/>
            <a:ext cx="4762881" cy="1325563"/>
          </a:xfrm>
        </p:spPr>
        <p:txBody>
          <a:bodyPr>
            <a:normAutofit/>
          </a:bodyPr>
          <a:lstStyle/>
          <a:p>
            <a:r>
              <a:rPr lang="zh-TW" altLang="en-US" sz="3200" b="1" u="sng" dirty="0">
                <a:solidFill>
                  <a:srgbClr val="3F6F3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家庭教育諮詢服務</a:t>
            </a:r>
            <a:endParaRPr lang="zh-TW" altLang="en-US" sz="3200" b="1" u="sng" dirty="0">
              <a:solidFill>
                <a:srgbClr val="3F6F3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99AB853B-9ABE-450E-A587-6734EF1D61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8" b="21006"/>
          <a:stretch/>
        </p:blipFill>
        <p:spPr>
          <a:xfrm>
            <a:off x="8678759" y="3160552"/>
            <a:ext cx="2427620" cy="27478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062915F-E118-8D3F-CE31-C16CF1E860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037" y="886528"/>
            <a:ext cx="5062538" cy="234631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zh-TW" sz="2000" b="1" u="sng" dirty="0">
                <a:solidFill>
                  <a:schemeClr val="accent2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412-8185</a:t>
            </a:r>
            <a:r>
              <a:rPr lang="zh-TW" altLang="en-US" sz="2000" b="1" u="sng" dirty="0">
                <a:solidFill>
                  <a:schemeClr val="accent2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家庭教育諮詢專線</a:t>
            </a:r>
            <a:endParaRPr lang="en-US" altLang="zh-TW" sz="2000" b="1" u="sng" dirty="0">
              <a:solidFill>
                <a:schemeClr val="accent2">
                  <a:lumMod val="7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諮詢方式：電話諮詢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電話號碼：</a:t>
            </a:r>
            <a:r>
              <a:rPr lang="en-US" altLang="zh-TW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412-8185</a:t>
            </a:r>
            <a:r>
              <a:rPr lang="zh-TW" altLang="en-US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（手機請加</a:t>
            </a:r>
            <a:r>
              <a:rPr lang="en-US" altLang="zh-TW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02</a:t>
            </a:r>
            <a:r>
              <a:rPr lang="zh-TW" altLang="en-US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）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服務</a:t>
            </a:r>
            <a:r>
              <a:rPr lang="zh-TW" altLang="en-US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時間：周一至周五</a:t>
            </a:r>
            <a:endParaRPr lang="en-US" altLang="zh-TW" sz="1800" b="1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                           </a:t>
            </a: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9:00-12:00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14:00-17:00</a:t>
            </a:r>
            <a:endParaRPr lang="zh-TW" altLang="en-US" sz="1800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D7B98694-367A-2757-8365-C3A0C0F6AA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2059" y="949569"/>
            <a:ext cx="4070037" cy="19495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內容版面配置區 2">
            <a:extLst>
              <a:ext uri="{FF2B5EF4-FFF2-40B4-BE49-F238E27FC236}">
                <a16:creationId xmlns:a16="http://schemas.microsoft.com/office/drawing/2014/main" id="{61040506-6BE9-4583-A02C-CC2496552518}"/>
              </a:ext>
            </a:extLst>
          </p:cNvPr>
          <p:cNvSpPr txBox="1">
            <a:spLocks/>
          </p:cNvSpPr>
          <p:nvPr/>
        </p:nvSpPr>
        <p:spPr>
          <a:xfrm>
            <a:off x="2774040" y="3232843"/>
            <a:ext cx="5801070" cy="27478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zh-TW" altLang="en-US" sz="2000" b="1" u="sng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小桃家線上諮詢室</a:t>
            </a:r>
            <a:endParaRPr lang="en-US" altLang="zh-TW" sz="2000" b="1" u="sng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諮詢方式：使用</a:t>
            </a: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Google Meet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線上諮詢</a:t>
            </a:r>
            <a:endParaRPr lang="en-US" altLang="zh-TW" sz="1800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服務人員：由中心媒合專業人員提供諮詢</a:t>
            </a:r>
            <a:endParaRPr lang="en-US" altLang="zh-TW" sz="1800" b="1" dirty="0">
              <a:solidFill>
                <a:srgbClr val="C4832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服務對象：設籍本市市民</a:t>
            </a:r>
            <a:endParaRPr lang="en-US" altLang="zh-TW" sz="1800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諮詢議題</a:t>
            </a:r>
            <a:r>
              <a:rPr lang="zh-TW" altLang="en-US" sz="1800" b="1" dirty="0">
                <a:latin typeface="Sniglet"/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家人</a:t>
            </a: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/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伴侶關係、親職教養、家庭資源與管理</a:t>
            </a:r>
            <a:endParaRPr lang="en-US" altLang="zh-TW" sz="1800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430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07F5BE88-A456-EAED-060E-5E76291684E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237" cy="685800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F6630B70-5F41-0503-1871-67CAC8E93E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680" y="1474816"/>
            <a:ext cx="2492207" cy="2492207"/>
          </a:xfrm>
          <a:prstGeom prst="rect">
            <a:avLst/>
          </a:prstGeom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id="{AB885337-C168-AAC7-3318-23622E2DD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873" y="-160712"/>
            <a:ext cx="4762881" cy="1325563"/>
          </a:xfrm>
        </p:spPr>
        <p:txBody>
          <a:bodyPr>
            <a:normAutofit/>
          </a:bodyPr>
          <a:lstStyle/>
          <a:p>
            <a:r>
              <a:rPr lang="zh-TW" altLang="en-US" sz="3200" b="1" u="sng" dirty="0">
                <a:solidFill>
                  <a:srgbClr val="3F6F3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家庭教育資源整合平台</a:t>
            </a:r>
            <a:endParaRPr lang="zh-TW" altLang="en-US" sz="3200" b="1" u="sng" dirty="0">
              <a:solidFill>
                <a:srgbClr val="3F6F3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CB9DC789-4ACC-C69D-A35B-4B98564838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329" y="930027"/>
            <a:ext cx="7088919" cy="3862593"/>
          </a:xfrm>
          <a:prstGeom prst="rect">
            <a:avLst/>
          </a:prstGeom>
        </p:spPr>
      </p:pic>
      <p:sp>
        <p:nvSpPr>
          <p:cNvPr id="8" name="內容版面配置區 2">
            <a:extLst>
              <a:ext uri="{FF2B5EF4-FFF2-40B4-BE49-F238E27FC236}">
                <a16:creationId xmlns:a16="http://schemas.microsoft.com/office/drawing/2014/main" id="{F9C5C5AB-DB2F-60CE-6039-E3741BE9A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8496" y="5016737"/>
            <a:ext cx="6939383" cy="125069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1800" b="1" dirty="0">
                <a:solidFill>
                  <a:schemeClr val="accent2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接收課程資訊</a:t>
            </a:r>
            <a:r>
              <a:rPr lang="en-US" altLang="zh-TW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:</a:t>
            </a:r>
            <a:r>
              <a:rPr lang="zh-TW" altLang="en-US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官方網站、</a:t>
            </a:r>
            <a:r>
              <a:rPr lang="en-US" altLang="zh-TW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FB</a:t>
            </a:r>
            <a:r>
              <a:rPr lang="zh-TW" altLang="en-US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粉絲專頁、官方</a:t>
            </a:r>
            <a:r>
              <a:rPr lang="en-US" altLang="zh-TW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Line</a:t>
            </a:r>
            <a:r>
              <a:rPr lang="zh-TW" altLang="en-US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、課程行事曆</a:t>
            </a:r>
            <a:endParaRPr lang="en-US" altLang="zh-TW" sz="1800" b="1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TW" altLang="en-US" sz="18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線上學習平台</a:t>
            </a: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: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小桃家幸福</a:t>
            </a: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+Podcast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1800" b="1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Youtube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頻道</a:t>
            </a:r>
            <a:endParaRPr lang="en-US" altLang="zh-TW" sz="1800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TW" altLang="en-US" sz="1800" b="1" dirty="0">
                <a:solidFill>
                  <a:schemeClr val="accent2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小桃家線上諮詢室預約</a:t>
            </a:r>
            <a:r>
              <a:rPr lang="en-US" altLang="zh-TW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:</a:t>
            </a:r>
            <a:r>
              <a:rPr lang="zh-TW" altLang="en-US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網頁右上角、手機點選左上角三條橫線</a:t>
            </a:r>
            <a:endParaRPr lang="en-US" altLang="zh-TW" sz="1800" b="1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zh-TW" altLang="en-US" sz="1800" b="1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3E2E8C9A-4053-0FD8-228C-8C7DA467B0FB}"/>
              </a:ext>
            </a:extLst>
          </p:cNvPr>
          <p:cNvSpPr txBox="1"/>
          <p:nvPr/>
        </p:nvSpPr>
        <p:spPr>
          <a:xfrm>
            <a:off x="7539394" y="4073043"/>
            <a:ext cx="39058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8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所有資源都可以透過整合平台連結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905083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1859</TotalTime>
  <Words>332</Words>
  <Application>Microsoft Office PowerPoint</Application>
  <PresentationFormat>寬螢幕</PresentationFormat>
  <Paragraphs>30</Paragraphs>
  <Slides>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11" baseType="lpstr">
      <vt:lpstr>Sniglet</vt:lpstr>
      <vt:lpstr>微軟正黑體</vt:lpstr>
      <vt:lpstr>Arial</vt:lpstr>
      <vt:lpstr>Calibri</vt:lpstr>
      <vt:lpstr>Calibri Light</vt:lpstr>
      <vt:lpstr>Office 佈景主題</vt:lpstr>
      <vt:lpstr>PowerPoint 簡報</vt:lpstr>
      <vt:lpstr>各類家庭教育課程</vt:lpstr>
      <vt:lpstr>家庭教育線上學習資源</vt:lpstr>
      <vt:lpstr>家庭教育諮詢服務</vt:lpstr>
      <vt:lpstr>家庭教育資源整合平台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778 a110</dc:creator>
  <cp:lastModifiedBy>劉媛婷</cp:lastModifiedBy>
  <cp:revision>92</cp:revision>
  <cp:lastPrinted>2022-12-05T06:29:19Z</cp:lastPrinted>
  <dcterms:created xsi:type="dcterms:W3CDTF">2022-05-24T02:14:44Z</dcterms:created>
  <dcterms:modified xsi:type="dcterms:W3CDTF">2025-09-04T08:16:06Z</dcterms:modified>
</cp:coreProperties>
</file>