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9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0.xml" ContentType="application/vnd.openxmlformats-officedocument.presentationml.tags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21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22.xml" ContentType="application/vnd.openxmlformats-officedocument.presentationml.tags+xml"/>
  <Override PartName="/ppt/notesSlides/notesSlide29.xml" ContentType="application/vnd.openxmlformats-officedocument.presentationml.notesSlide+xml"/>
  <Override PartName="/ppt/tags/tag23.xml" ContentType="application/vnd.openxmlformats-officedocument.presentationml.tags+xml"/>
  <Override PartName="/ppt/notesSlides/notesSlide30.xml" ContentType="application/vnd.openxmlformats-officedocument.presentationml.notesSlide+xml"/>
  <Override PartName="/ppt/tags/tag24.xml" ContentType="application/vnd.openxmlformats-officedocument.presentationml.tags+xml"/>
  <Override PartName="/ppt/notesSlides/notesSlide31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35.xml" ContentType="application/vnd.openxmlformats-officedocument.presentationml.notesSlide+xml"/>
  <Override PartName="/ppt/tags/tag51.xml" ContentType="application/vnd.openxmlformats-officedocument.presentationml.tags+xml"/>
  <Override PartName="/ppt/notesSlides/notesSlide36.xml" ContentType="application/vnd.openxmlformats-officedocument.presentationml.notesSlide+xml"/>
  <Override PartName="/ppt/tags/tag52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39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40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41.xml" ContentType="application/vnd.openxmlformats-officedocument.presentationml.notesSlide+xml"/>
  <Override PartName="/ppt/tags/tag63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42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notesSlides/notesSlide43.xml" ContentType="application/vnd.openxmlformats-officedocument.presentationml.notesSlid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44.xml" ContentType="application/vnd.openxmlformats-officedocument.presentationml.notesSlide+xml"/>
  <Override PartName="/ppt/tags/tag75.xml" ContentType="application/vnd.openxmlformats-officedocument.presentationml.tags+xml"/>
  <Override PartName="/ppt/notesSlides/notesSlide45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46.xml" ContentType="application/vnd.openxmlformats-officedocument.presentationml.notesSlide+xml"/>
  <Override PartName="/ppt/tags/tag79.xml" ContentType="application/vnd.openxmlformats-officedocument.presentationml.tags+xml"/>
  <Override PartName="/ppt/notesSlides/notesSlide4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80.xml" ContentType="application/vnd.openxmlformats-officedocument.presentationml.tags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38"/>
  </p:notesMasterIdLst>
  <p:handoutMasterIdLst>
    <p:handoutMasterId r:id="rId139"/>
  </p:handoutMasterIdLst>
  <p:sldIdLst>
    <p:sldId id="529" r:id="rId2"/>
    <p:sldId id="1606" r:id="rId3"/>
    <p:sldId id="844" r:id="rId4"/>
    <p:sldId id="1647" r:id="rId5"/>
    <p:sldId id="1648" r:id="rId6"/>
    <p:sldId id="1649" r:id="rId7"/>
    <p:sldId id="1650" r:id="rId8"/>
    <p:sldId id="1655" r:id="rId9"/>
    <p:sldId id="1656" r:id="rId10"/>
    <p:sldId id="1657" r:id="rId11"/>
    <p:sldId id="1658" r:id="rId12"/>
    <p:sldId id="256" r:id="rId13"/>
    <p:sldId id="257" r:id="rId14"/>
    <p:sldId id="258" r:id="rId15"/>
    <p:sldId id="259" r:id="rId16"/>
    <p:sldId id="1664" r:id="rId17"/>
    <p:sldId id="1610" r:id="rId18"/>
    <p:sldId id="1638" r:id="rId19"/>
    <p:sldId id="1659" r:id="rId20"/>
    <p:sldId id="655" r:id="rId21"/>
    <p:sldId id="990" r:id="rId22"/>
    <p:sldId id="992" r:id="rId23"/>
    <p:sldId id="991" r:id="rId24"/>
    <p:sldId id="1583" r:id="rId25"/>
    <p:sldId id="1587" r:id="rId26"/>
    <p:sldId id="1578" r:id="rId27"/>
    <p:sldId id="686" r:id="rId28"/>
    <p:sldId id="687" r:id="rId29"/>
    <p:sldId id="1556" r:id="rId30"/>
    <p:sldId id="1558" r:id="rId31"/>
    <p:sldId id="806" r:id="rId32"/>
    <p:sldId id="1399" r:id="rId33"/>
    <p:sldId id="445" r:id="rId34"/>
    <p:sldId id="803" r:id="rId35"/>
    <p:sldId id="807" r:id="rId36"/>
    <p:sldId id="333" r:id="rId37"/>
    <p:sldId id="334" r:id="rId38"/>
    <p:sldId id="812" r:id="rId39"/>
    <p:sldId id="505" r:id="rId40"/>
    <p:sldId id="1549" r:id="rId41"/>
    <p:sldId id="344" r:id="rId42"/>
    <p:sldId id="506" r:id="rId43"/>
    <p:sldId id="813" r:id="rId44"/>
    <p:sldId id="814" r:id="rId45"/>
    <p:sldId id="815" r:id="rId46"/>
    <p:sldId id="816" r:id="rId47"/>
    <p:sldId id="1611" r:id="rId48"/>
    <p:sldId id="1612" r:id="rId49"/>
    <p:sldId id="496" r:id="rId50"/>
    <p:sldId id="1605" r:id="rId51"/>
    <p:sldId id="695" r:id="rId52"/>
    <p:sldId id="922" r:id="rId53"/>
    <p:sldId id="406" r:id="rId54"/>
    <p:sldId id="415" r:id="rId55"/>
    <p:sldId id="416" r:id="rId56"/>
    <p:sldId id="417" r:id="rId57"/>
    <p:sldId id="418" r:id="rId58"/>
    <p:sldId id="553" r:id="rId59"/>
    <p:sldId id="694" r:id="rId60"/>
    <p:sldId id="1613" r:id="rId61"/>
    <p:sldId id="1614" r:id="rId62"/>
    <p:sldId id="1615" r:id="rId63"/>
    <p:sldId id="1616" r:id="rId64"/>
    <p:sldId id="431" r:id="rId65"/>
    <p:sldId id="757" r:id="rId66"/>
    <p:sldId id="537" r:id="rId67"/>
    <p:sldId id="849" r:id="rId68"/>
    <p:sldId id="850" r:id="rId69"/>
    <p:sldId id="851" r:id="rId70"/>
    <p:sldId id="861" r:id="rId71"/>
    <p:sldId id="862" r:id="rId72"/>
    <p:sldId id="866" r:id="rId73"/>
    <p:sldId id="867" r:id="rId74"/>
    <p:sldId id="1617" r:id="rId75"/>
    <p:sldId id="1618" r:id="rId76"/>
    <p:sldId id="1619" r:id="rId77"/>
    <p:sldId id="1620" r:id="rId78"/>
    <p:sldId id="877" r:id="rId79"/>
    <p:sldId id="1575" r:id="rId80"/>
    <p:sldId id="1600" r:id="rId81"/>
    <p:sldId id="1651" r:id="rId82"/>
    <p:sldId id="1660" r:id="rId83"/>
    <p:sldId id="1621" r:id="rId84"/>
    <p:sldId id="1622" r:id="rId85"/>
    <p:sldId id="1601" r:id="rId86"/>
    <p:sldId id="1602" r:id="rId87"/>
    <p:sldId id="1653" r:id="rId88"/>
    <p:sldId id="1603" r:id="rId89"/>
    <p:sldId id="1604" r:id="rId90"/>
    <p:sldId id="700" r:id="rId91"/>
    <p:sldId id="1577" r:id="rId92"/>
    <p:sldId id="702" r:id="rId93"/>
    <p:sldId id="1568" r:id="rId94"/>
    <p:sldId id="1569" r:id="rId95"/>
    <p:sldId id="1570" r:id="rId96"/>
    <p:sldId id="1661" r:id="rId97"/>
    <p:sldId id="1559" r:id="rId98"/>
    <p:sldId id="1572" r:id="rId99"/>
    <p:sldId id="1551" r:id="rId100"/>
    <p:sldId id="1552" r:id="rId101"/>
    <p:sldId id="1020" r:id="rId102"/>
    <p:sldId id="1553" r:id="rId103"/>
    <p:sldId id="260" r:id="rId104"/>
    <p:sldId id="1639" r:id="rId105"/>
    <p:sldId id="1640" r:id="rId106"/>
    <p:sldId id="1625" r:id="rId107"/>
    <p:sldId id="1641" r:id="rId108"/>
    <p:sldId id="1644" r:id="rId109"/>
    <p:sldId id="1645" r:id="rId110"/>
    <p:sldId id="1646" r:id="rId111"/>
    <p:sldId id="1628" r:id="rId112"/>
    <p:sldId id="1629" r:id="rId113"/>
    <p:sldId id="1630" r:id="rId114"/>
    <p:sldId id="1631" r:id="rId115"/>
    <p:sldId id="1632" r:id="rId116"/>
    <p:sldId id="1633" r:id="rId117"/>
    <p:sldId id="1634" r:id="rId118"/>
    <p:sldId id="1635" r:id="rId119"/>
    <p:sldId id="1636" r:id="rId120"/>
    <p:sldId id="1637" r:id="rId121"/>
    <p:sldId id="1643" r:id="rId122"/>
    <p:sldId id="964" r:id="rId123"/>
    <p:sldId id="1588" r:id="rId124"/>
    <p:sldId id="1598" r:id="rId125"/>
    <p:sldId id="1599" r:id="rId126"/>
    <p:sldId id="928" r:id="rId127"/>
    <p:sldId id="1593" r:id="rId128"/>
    <p:sldId id="910" r:id="rId129"/>
    <p:sldId id="820" r:id="rId130"/>
    <p:sldId id="975" r:id="rId131"/>
    <p:sldId id="821" r:id="rId132"/>
    <p:sldId id="804" r:id="rId133"/>
    <p:sldId id="634" r:id="rId134"/>
    <p:sldId id="781" r:id="rId135"/>
    <p:sldId id="1663" r:id="rId136"/>
    <p:sldId id="1662" r:id="rId137"/>
  </p:sldIdLst>
  <p:sldSz cx="12192000" cy="6858000"/>
  <p:notesSz cx="6797675" cy="9926638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0066FF"/>
    <a:srgbClr val="FFCC99"/>
    <a:srgbClr val="FF0000"/>
    <a:srgbClr val="FFFFFF"/>
    <a:srgbClr val="FFCCFF"/>
    <a:srgbClr val="CCFFFF"/>
    <a:srgbClr val="990000"/>
    <a:srgbClr val="FF99FF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淺色樣式 2 - 輔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0" autoAdjust="0"/>
    <p:restoredTop sz="93005" autoAdjust="0"/>
  </p:normalViewPr>
  <p:slideViewPr>
    <p:cSldViewPr>
      <p:cViewPr varScale="1">
        <p:scale>
          <a:sx n="64" d="100"/>
          <a:sy n="64" d="100"/>
        </p:scale>
        <p:origin x="852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6078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6613"/>
    </p:cViewPr>
  </p:sorterViewPr>
  <p:notesViewPr>
    <p:cSldViewPr>
      <p:cViewPr varScale="1">
        <p:scale>
          <a:sx n="78" d="100"/>
          <a:sy n="78" d="100"/>
        </p:scale>
        <p:origin x="-3966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notesMaster" Target="notesMasters/notesMaster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handoutMaster" Target="handoutMasters/handout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15.xml"/><Relationship Id="rId2" Type="http://schemas.openxmlformats.org/officeDocument/2006/relationships/slide" Target="slides/slide113.xml"/><Relationship Id="rId1" Type="http://schemas.openxmlformats.org/officeDocument/2006/relationships/slide" Target="slides/slide112.xml"/><Relationship Id="rId5" Type="http://schemas.openxmlformats.org/officeDocument/2006/relationships/slide" Target="slides/slide118.xml"/><Relationship Id="rId4" Type="http://schemas.openxmlformats.org/officeDocument/2006/relationships/slide" Target="slides/slide11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工作表1!$A$3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工作表1!$B$2:$U$2</c:f>
              <c:numCache>
                <c:formatCode>General</c:formatCode>
                <c:ptCount val="20"/>
                <c:pt idx="0">
                  <c:v>103</c:v>
                </c:pt>
                <c:pt idx="1">
                  <c:v>104</c:v>
                </c:pt>
                <c:pt idx="2">
                  <c:v>105</c:v>
                </c:pt>
                <c:pt idx="3">
                  <c:v>106</c:v>
                </c:pt>
                <c:pt idx="4">
                  <c:v>107</c:v>
                </c:pt>
                <c:pt idx="5">
                  <c:v>108</c:v>
                </c:pt>
                <c:pt idx="6">
                  <c:v>109</c:v>
                </c:pt>
                <c:pt idx="7">
                  <c:v>110</c:v>
                </c:pt>
                <c:pt idx="8">
                  <c:v>111</c:v>
                </c:pt>
                <c:pt idx="9">
                  <c:v>112</c:v>
                </c:pt>
                <c:pt idx="10">
                  <c:v>113</c:v>
                </c:pt>
                <c:pt idx="11">
                  <c:v>114</c:v>
                </c:pt>
                <c:pt idx="12">
                  <c:v>115</c:v>
                </c:pt>
                <c:pt idx="13">
                  <c:v>116</c:v>
                </c:pt>
                <c:pt idx="14">
                  <c:v>117</c:v>
                </c:pt>
                <c:pt idx="15">
                  <c:v>118</c:v>
                </c:pt>
                <c:pt idx="16">
                  <c:v>119</c:v>
                </c:pt>
                <c:pt idx="17">
                  <c:v>120</c:v>
                </c:pt>
                <c:pt idx="18">
                  <c:v>121</c:v>
                </c:pt>
                <c:pt idx="19">
                  <c:v>122</c:v>
                </c:pt>
              </c:numCache>
            </c:numRef>
          </c:cat>
          <c:val>
            <c:numRef>
              <c:f>工作表1!$B$3:$U$3</c:f>
              <c:numCache>
                <c:formatCode>_-* #,##0_-;\-* #,##0_-;_-* "-"??_-;_-@_-</c:formatCode>
                <c:ptCount val="20"/>
                <c:pt idx="0">
                  <c:v>28554</c:v>
                </c:pt>
                <c:pt idx="1">
                  <c:v>27885</c:v>
                </c:pt>
                <c:pt idx="2">
                  <c:v>24907</c:v>
                </c:pt>
                <c:pt idx="3">
                  <c:v>23518</c:v>
                </c:pt>
                <c:pt idx="4">
                  <c:v>22102</c:v>
                </c:pt>
                <c:pt idx="5">
                  <c:v>21839</c:v>
                </c:pt>
                <c:pt idx="6">
                  <c:v>21008</c:v>
                </c:pt>
                <c:pt idx="7">
                  <c:v>20759</c:v>
                </c:pt>
                <c:pt idx="8">
                  <c:v>21102</c:v>
                </c:pt>
                <c:pt idx="9">
                  <c:v>20397</c:v>
                </c:pt>
                <c:pt idx="10">
                  <c:v>18399</c:v>
                </c:pt>
                <c:pt idx="11">
                  <c:v>20029</c:v>
                </c:pt>
                <c:pt idx="12">
                  <c:v>23353</c:v>
                </c:pt>
                <c:pt idx="13">
                  <c:v>23104</c:v>
                </c:pt>
                <c:pt idx="14">
                  <c:v>22331</c:v>
                </c:pt>
                <c:pt idx="15">
                  <c:v>23658</c:v>
                </c:pt>
                <c:pt idx="16">
                  <c:v>23272</c:v>
                </c:pt>
                <c:pt idx="17">
                  <c:v>22526</c:v>
                </c:pt>
                <c:pt idx="18">
                  <c:v>20910</c:v>
                </c:pt>
                <c:pt idx="19">
                  <c:v>20267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C6-49F0-954C-699E8A7A49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57579520"/>
        <c:axId val="949035408"/>
      </c:barChart>
      <c:catAx>
        <c:axId val="8575795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TW"/>
                  <a:t>學年度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</c:title>
        <c:numFmt formatCode="General" sourceLinked="1"/>
        <c:majorTickMark val="none"/>
        <c:minorTickMark val="none"/>
        <c:tickLblPos val="nextTo"/>
        <c:spPr>
          <a:solidFill>
            <a:schemeClr val="bg1">
              <a:alpha val="80000"/>
            </a:schemeClr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949035408"/>
        <c:crosses val="autoZero"/>
        <c:auto val="1"/>
        <c:lblAlgn val="ctr"/>
        <c:lblOffset val="100"/>
        <c:noMultiLvlLbl val="0"/>
      </c:catAx>
      <c:valAx>
        <c:axId val="94903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TW"/>
                  <a:t>人數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857579520"/>
        <c:crosses val="autoZero"/>
        <c:crossBetween val="between"/>
      </c:valAx>
      <c:spPr>
        <a:solidFill>
          <a:schemeClr val="bg1">
            <a:alpha val="80000"/>
          </a:schemeClr>
        </a:solidFill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D2AFB2-FD43-4A34-86BA-0007DA796AEA}" type="doc">
      <dgm:prSet loTypeId="urn:microsoft.com/office/officeart/2005/8/layout/gear1" loCatId="cycle" qsTypeId="urn:microsoft.com/office/officeart/2005/8/quickstyle/simple1#1" qsCatId="simple" csTypeId="urn:microsoft.com/office/officeart/2005/8/colors/colorful5" csCatId="colorful" phldr="1"/>
      <dgm:spPr/>
    </dgm:pt>
    <dgm:pt modelId="{B4FB02AD-08B9-409B-B0FF-73FE9AEBAFF7}">
      <dgm:prSet phldrT="[文字]" custT="1"/>
      <dgm:spPr>
        <a:solidFill>
          <a:srgbClr val="92D050"/>
        </a:solidFill>
        <a:ln w="38100">
          <a:solidFill>
            <a:srgbClr val="00B050"/>
          </a:solidFill>
        </a:ln>
      </dgm:spPr>
      <dgm:t>
        <a:bodyPr/>
        <a:lstStyle/>
        <a:p>
          <a:r>
            <a:rPr lang="zh-TW" altLang="en-US" sz="46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學生</a:t>
          </a:r>
        </a:p>
      </dgm:t>
    </dgm:pt>
    <dgm:pt modelId="{730665FC-8387-40AF-9993-CCE2BE20AFC0}" type="parTrans" cxnId="{17701676-6ADD-4BA7-9387-15B17CF6B3D1}">
      <dgm:prSet/>
      <dgm:spPr/>
      <dgm:t>
        <a:bodyPr/>
        <a:lstStyle/>
        <a:p>
          <a:endParaRPr lang="zh-TW" altLang="en-US"/>
        </a:p>
      </dgm:t>
    </dgm:pt>
    <dgm:pt modelId="{3470786B-4CF0-454C-B04A-ABA9B7104ABE}" type="sibTrans" cxnId="{17701676-6ADD-4BA7-9387-15B17CF6B3D1}">
      <dgm:prSet/>
      <dgm:spPr>
        <a:solidFill>
          <a:srgbClr val="92D050"/>
        </a:solidFill>
      </dgm:spPr>
      <dgm:t>
        <a:bodyPr/>
        <a:lstStyle/>
        <a:p>
          <a:endParaRPr lang="zh-TW" altLang="en-US"/>
        </a:p>
      </dgm:t>
    </dgm:pt>
    <dgm:pt modelId="{1C1AFDA2-63C7-4AD0-89A0-B98A32F6C7A6}">
      <dgm:prSet phldrT="[文字]" custT="1"/>
      <dgm:spPr>
        <a:solidFill>
          <a:srgbClr val="00B0F0"/>
        </a:solidFill>
        <a:ln w="38100">
          <a:solidFill>
            <a:srgbClr val="0070C0"/>
          </a:solidFill>
        </a:ln>
      </dgm:spPr>
      <dgm:t>
        <a:bodyPr/>
        <a:lstStyle/>
        <a:p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家長</a:t>
          </a:r>
        </a:p>
      </dgm:t>
    </dgm:pt>
    <dgm:pt modelId="{A46CD4A1-B816-4044-9DFF-048F90ACD2D5}" type="parTrans" cxnId="{25F9F29F-6EB8-4ED0-8332-30CBE1DBE80A}">
      <dgm:prSet/>
      <dgm:spPr/>
      <dgm:t>
        <a:bodyPr/>
        <a:lstStyle/>
        <a:p>
          <a:endParaRPr lang="zh-TW" altLang="en-US"/>
        </a:p>
      </dgm:t>
    </dgm:pt>
    <dgm:pt modelId="{5697CCAE-7FCF-4B4E-8D15-84A209426511}" type="sibTrans" cxnId="{25F9F29F-6EB8-4ED0-8332-30CBE1DBE80A}">
      <dgm:prSet/>
      <dgm:spPr>
        <a:solidFill>
          <a:srgbClr val="00B0F0"/>
        </a:solidFill>
      </dgm:spPr>
      <dgm:t>
        <a:bodyPr/>
        <a:lstStyle/>
        <a:p>
          <a:endParaRPr lang="zh-TW" altLang="en-US"/>
        </a:p>
      </dgm:t>
    </dgm:pt>
    <dgm:pt modelId="{A9872E36-200C-414B-A98E-56A74450DCF3}">
      <dgm:prSet phldrT="[文字]" custT="1"/>
      <dgm:spPr>
        <a:solidFill>
          <a:srgbClr val="FFC000"/>
        </a:solidFill>
        <a:ln>
          <a:solidFill>
            <a:srgbClr val="FF6600"/>
          </a:solidFill>
        </a:ln>
      </dgm:spPr>
      <dgm:t>
        <a:bodyPr/>
        <a:lstStyle/>
        <a:p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重要他人</a:t>
          </a:r>
        </a:p>
      </dgm:t>
    </dgm:pt>
    <dgm:pt modelId="{52735724-C630-4EB9-B5C0-E3698E324D00}" type="parTrans" cxnId="{379F4DC1-A4F5-4FF0-86E9-4B5A3BB5F9F9}">
      <dgm:prSet/>
      <dgm:spPr/>
      <dgm:t>
        <a:bodyPr/>
        <a:lstStyle/>
        <a:p>
          <a:endParaRPr lang="zh-TW" altLang="en-US"/>
        </a:p>
      </dgm:t>
    </dgm:pt>
    <dgm:pt modelId="{87D56500-3079-486D-8BCF-126CAA0E949C}" type="sibTrans" cxnId="{379F4DC1-A4F5-4FF0-86E9-4B5A3BB5F9F9}">
      <dgm:prSet/>
      <dgm:spPr>
        <a:solidFill>
          <a:srgbClr val="FF0000"/>
        </a:solidFill>
      </dgm:spPr>
      <dgm:t>
        <a:bodyPr/>
        <a:lstStyle/>
        <a:p>
          <a:endParaRPr lang="zh-TW" altLang="en-US"/>
        </a:p>
      </dgm:t>
    </dgm:pt>
    <dgm:pt modelId="{77213D52-446C-4140-8541-6AFE309C443B}" type="pres">
      <dgm:prSet presAssocID="{78D2AFB2-FD43-4A34-86BA-0007DA796AE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A14BC18-6F9A-4AEC-A8EC-D16895436963}" type="pres">
      <dgm:prSet presAssocID="{B4FB02AD-08B9-409B-B0FF-73FE9AEBAFF7}" presName="gear1" presStyleLbl="node1" presStyleIdx="0" presStyleCnt="3">
        <dgm:presLayoutVars>
          <dgm:chMax val="1"/>
          <dgm:bulletEnabled val="1"/>
        </dgm:presLayoutVars>
      </dgm:prSet>
      <dgm:spPr/>
    </dgm:pt>
    <dgm:pt modelId="{9F153B0A-7DF6-4B2E-B56B-D769C8F404E5}" type="pres">
      <dgm:prSet presAssocID="{B4FB02AD-08B9-409B-B0FF-73FE9AEBAFF7}" presName="gear1srcNode" presStyleLbl="node1" presStyleIdx="0" presStyleCnt="3"/>
      <dgm:spPr/>
    </dgm:pt>
    <dgm:pt modelId="{54688A6F-0242-43D0-A1DF-708CE7AC4083}" type="pres">
      <dgm:prSet presAssocID="{B4FB02AD-08B9-409B-B0FF-73FE9AEBAFF7}" presName="gear1dstNode" presStyleLbl="node1" presStyleIdx="0" presStyleCnt="3"/>
      <dgm:spPr/>
    </dgm:pt>
    <dgm:pt modelId="{D105F10A-51D5-4D3B-B1A0-3A14020FD9B7}" type="pres">
      <dgm:prSet presAssocID="{1C1AFDA2-63C7-4AD0-89A0-B98A32F6C7A6}" presName="gear2" presStyleLbl="node1" presStyleIdx="1" presStyleCnt="3">
        <dgm:presLayoutVars>
          <dgm:chMax val="1"/>
          <dgm:bulletEnabled val="1"/>
        </dgm:presLayoutVars>
      </dgm:prSet>
      <dgm:spPr/>
    </dgm:pt>
    <dgm:pt modelId="{6C90B0CC-3B31-499A-B891-8189C81B71A3}" type="pres">
      <dgm:prSet presAssocID="{1C1AFDA2-63C7-4AD0-89A0-B98A32F6C7A6}" presName="gear2srcNode" presStyleLbl="node1" presStyleIdx="1" presStyleCnt="3"/>
      <dgm:spPr/>
    </dgm:pt>
    <dgm:pt modelId="{49DBCEC0-B24F-4704-9997-AE88600187D9}" type="pres">
      <dgm:prSet presAssocID="{1C1AFDA2-63C7-4AD0-89A0-B98A32F6C7A6}" presName="gear2dstNode" presStyleLbl="node1" presStyleIdx="1" presStyleCnt="3"/>
      <dgm:spPr/>
    </dgm:pt>
    <dgm:pt modelId="{FF1FAC84-064E-49BA-9CD8-6DBD84D94F14}" type="pres">
      <dgm:prSet presAssocID="{A9872E36-200C-414B-A98E-56A74450DCF3}" presName="gear3" presStyleLbl="node1" presStyleIdx="2" presStyleCnt="3"/>
      <dgm:spPr/>
    </dgm:pt>
    <dgm:pt modelId="{8D0BA86D-5344-4DC3-82C6-410D35DC4E59}" type="pres">
      <dgm:prSet presAssocID="{A9872E36-200C-414B-A98E-56A74450DCF3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767314A7-65DB-40E8-B560-D548B2553B85}" type="pres">
      <dgm:prSet presAssocID="{A9872E36-200C-414B-A98E-56A74450DCF3}" presName="gear3srcNode" presStyleLbl="node1" presStyleIdx="2" presStyleCnt="3"/>
      <dgm:spPr/>
    </dgm:pt>
    <dgm:pt modelId="{24FA9A56-9A3C-4D32-A90F-5B49B746662F}" type="pres">
      <dgm:prSet presAssocID="{A9872E36-200C-414B-A98E-56A74450DCF3}" presName="gear3dstNode" presStyleLbl="node1" presStyleIdx="2" presStyleCnt="3"/>
      <dgm:spPr/>
    </dgm:pt>
    <dgm:pt modelId="{F24AAD2B-BF64-4451-B2DA-F9A32DACBA19}" type="pres">
      <dgm:prSet presAssocID="{3470786B-4CF0-454C-B04A-ABA9B7104ABE}" presName="connector1" presStyleLbl="sibTrans2D1" presStyleIdx="0" presStyleCnt="3"/>
      <dgm:spPr/>
    </dgm:pt>
    <dgm:pt modelId="{D571822E-360D-43D3-86E3-A75DAD1CD3A5}" type="pres">
      <dgm:prSet presAssocID="{5697CCAE-7FCF-4B4E-8D15-84A209426511}" presName="connector2" presStyleLbl="sibTrans2D1" presStyleIdx="1" presStyleCnt="3"/>
      <dgm:spPr/>
    </dgm:pt>
    <dgm:pt modelId="{68271545-1811-4712-A500-FC0FC419A452}" type="pres">
      <dgm:prSet presAssocID="{87D56500-3079-486D-8BCF-126CAA0E949C}" presName="connector3" presStyleLbl="sibTrans2D1" presStyleIdx="2" presStyleCnt="3"/>
      <dgm:spPr/>
    </dgm:pt>
  </dgm:ptLst>
  <dgm:cxnLst>
    <dgm:cxn modelId="{FFD7140D-B355-4CA9-A967-80E25BC145F3}" type="presOf" srcId="{A9872E36-200C-414B-A98E-56A74450DCF3}" destId="{FF1FAC84-064E-49BA-9CD8-6DBD84D94F14}" srcOrd="0" destOrd="0" presId="urn:microsoft.com/office/officeart/2005/8/layout/gear1"/>
    <dgm:cxn modelId="{080A6E16-887B-4EEE-88AC-15537D880C2A}" type="presOf" srcId="{B4FB02AD-08B9-409B-B0FF-73FE9AEBAFF7}" destId="{9F153B0A-7DF6-4B2E-B56B-D769C8F404E5}" srcOrd="1" destOrd="0" presId="urn:microsoft.com/office/officeart/2005/8/layout/gear1"/>
    <dgm:cxn modelId="{59845C2B-727F-42B1-BC5A-DD33FD9A9C12}" type="presOf" srcId="{78D2AFB2-FD43-4A34-86BA-0007DA796AEA}" destId="{77213D52-446C-4140-8541-6AFE309C443B}" srcOrd="0" destOrd="0" presId="urn:microsoft.com/office/officeart/2005/8/layout/gear1"/>
    <dgm:cxn modelId="{A316FF4A-251B-4DF3-A2A0-256826898766}" type="presOf" srcId="{5697CCAE-7FCF-4B4E-8D15-84A209426511}" destId="{D571822E-360D-43D3-86E3-A75DAD1CD3A5}" srcOrd="0" destOrd="0" presId="urn:microsoft.com/office/officeart/2005/8/layout/gear1"/>
    <dgm:cxn modelId="{17701676-6ADD-4BA7-9387-15B17CF6B3D1}" srcId="{78D2AFB2-FD43-4A34-86BA-0007DA796AEA}" destId="{B4FB02AD-08B9-409B-B0FF-73FE9AEBAFF7}" srcOrd="0" destOrd="0" parTransId="{730665FC-8387-40AF-9993-CCE2BE20AFC0}" sibTransId="{3470786B-4CF0-454C-B04A-ABA9B7104ABE}"/>
    <dgm:cxn modelId="{B0F3A58F-7CDE-4789-B625-108C8219B242}" type="presOf" srcId="{A9872E36-200C-414B-A98E-56A74450DCF3}" destId="{8D0BA86D-5344-4DC3-82C6-410D35DC4E59}" srcOrd="1" destOrd="0" presId="urn:microsoft.com/office/officeart/2005/8/layout/gear1"/>
    <dgm:cxn modelId="{55D2E897-DDF6-4EF2-9432-46A327C90FB2}" type="presOf" srcId="{3470786B-4CF0-454C-B04A-ABA9B7104ABE}" destId="{F24AAD2B-BF64-4451-B2DA-F9A32DACBA19}" srcOrd="0" destOrd="0" presId="urn:microsoft.com/office/officeart/2005/8/layout/gear1"/>
    <dgm:cxn modelId="{25F9F29F-6EB8-4ED0-8332-30CBE1DBE80A}" srcId="{78D2AFB2-FD43-4A34-86BA-0007DA796AEA}" destId="{1C1AFDA2-63C7-4AD0-89A0-B98A32F6C7A6}" srcOrd="1" destOrd="0" parTransId="{A46CD4A1-B816-4044-9DFF-048F90ACD2D5}" sibTransId="{5697CCAE-7FCF-4B4E-8D15-84A209426511}"/>
    <dgm:cxn modelId="{A0A5F1A5-E06E-4CC0-A40E-A8D043F8C124}" type="presOf" srcId="{B4FB02AD-08B9-409B-B0FF-73FE9AEBAFF7}" destId="{EA14BC18-6F9A-4AEC-A8EC-D16895436963}" srcOrd="0" destOrd="0" presId="urn:microsoft.com/office/officeart/2005/8/layout/gear1"/>
    <dgm:cxn modelId="{379F4DC1-A4F5-4FF0-86E9-4B5A3BB5F9F9}" srcId="{78D2AFB2-FD43-4A34-86BA-0007DA796AEA}" destId="{A9872E36-200C-414B-A98E-56A74450DCF3}" srcOrd="2" destOrd="0" parTransId="{52735724-C630-4EB9-B5C0-E3698E324D00}" sibTransId="{87D56500-3079-486D-8BCF-126CAA0E949C}"/>
    <dgm:cxn modelId="{9AEE56C5-CD70-4133-A5B5-D0A8929A37AE}" type="presOf" srcId="{1C1AFDA2-63C7-4AD0-89A0-B98A32F6C7A6}" destId="{6C90B0CC-3B31-499A-B891-8189C81B71A3}" srcOrd="1" destOrd="0" presId="urn:microsoft.com/office/officeart/2005/8/layout/gear1"/>
    <dgm:cxn modelId="{F4AFA2CE-DC22-4A38-AC58-E8C09669462D}" type="presOf" srcId="{A9872E36-200C-414B-A98E-56A74450DCF3}" destId="{24FA9A56-9A3C-4D32-A90F-5B49B746662F}" srcOrd="3" destOrd="0" presId="urn:microsoft.com/office/officeart/2005/8/layout/gear1"/>
    <dgm:cxn modelId="{4E4F7CD8-09EA-489A-B2BB-67E191BC215B}" type="presOf" srcId="{B4FB02AD-08B9-409B-B0FF-73FE9AEBAFF7}" destId="{54688A6F-0242-43D0-A1DF-708CE7AC4083}" srcOrd="2" destOrd="0" presId="urn:microsoft.com/office/officeart/2005/8/layout/gear1"/>
    <dgm:cxn modelId="{2B202EE1-FD52-4379-8D4E-571D2A6FF42B}" type="presOf" srcId="{1C1AFDA2-63C7-4AD0-89A0-B98A32F6C7A6}" destId="{49DBCEC0-B24F-4704-9997-AE88600187D9}" srcOrd="2" destOrd="0" presId="urn:microsoft.com/office/officeart/2005/8/layout/gear1"/>
    <dgm:cxn modelId="{66E6BEF9-18E3-4264-B175-5A267E12C55F}" type="presOf" srcId="{1C1AFDA2-63C7-4AD0-89A0-B98A32F6C7A6}" destId="{D105F10A-51D5-4D3B-B1A0-3A14020FD9B7}" srcOrd="0" destOrd="0" presId="urn:microsoft.com/office/officeart/2005/8/layout/gear1"/>
    <dgm:cxn modelId="{6825C5FC-2462-4BB5-98A2-E27118EB0EE9}" type="presOf" srcId="{A9872E36-200C-414B-A98E-56A74450DCF3}" destId="{767314A7-65DB-40E8-B560-D548B2553B85}" srcOrd="2" destOrd="0" presId="urn:microsoft.com/office/officeart/2005/8/layout/gear1"/>
    <dgm:cxn modelId="{3970CFFE-A186-42FA-88B6-7739FB3AD97E}" type="presOf" srcId="{87D56500-3079-486D-8BCF-126CAA0E949C}" destId="{68271545-1811-4712-A500-FC0FC419A452}" srcOrd="0" destOrd="0" presId="urn:microsoft.com/office/officeart/2005/8/layout/gear1"/>
    <dgm:cxn modelId="{F1D89CCC-F8B0-4C92-AAAC-9AA2FB1BE5A3}" type="presParOf" srcId="{77213D52-446C-4140-8541-6AFE309C443B}" destId="{EA14BC18-6F9A-4AEC-A8EC-D16895436963}" srcOrd="0" destOrd="0" presId="urn:microsoft.com/office/officeart/2005/8/layout/gear1"/>
    <dgm:cxn modelId="{15E6FE31-BA93-4FA0-AC3A-1969A926956A}" type="presParOf" srcId="{77213D52-446C-4140-8541-6AFE309C443B}" destId="{9F153B0A-7DF6-4B2E-B56B-D769C8F404E5}" srcOrd="1" destOrd="0" presId="urn:microsoft.com/office/officeart/2005/8/layout/gear1"/>
    <dgm:cxn modelId="{6ED9411A-2673-4BAE-9399-3B2ED4E46C16}" type="presParOf" srcId="{77213D52-446C-4140-8541-6AFE309C443B}" destId="{54688A6F-0242-43D0-A1DF-708CE7AC4083}" srcOrd="2" destOrd="0" presId="urn:microsoft.com/office/officeart/2005/8/layout/gear1"/>
    <dgm:cxn modelId="{7643FE09-AF32-4224-B04C-93D8F108F9A4}" type="presParOf" srcId="{77213D52-446C-4140-8541-6AFE309C443B}" destId="{D105F10A-51D5-4D3B-B1A0-3A14020FD9B7}" srcOrd="3" destOrd="0" presId="urn:microsoft.com/office/officeart/2005/8/layout/gear1"/>
    <dgm:cxn modelId="{21DC940E-DDED-424D-AA60-F92A5ADF7A4F}" type="presParOf" srcId="{77213D52-446C-4140-8541-6AFE309C443B}" destId="{6C90B0CC-3B31-499A-B891-8189C81B71A3}" srcOrd="4" destOrd="0" presId="urn:microsoft.com/office/officeart/2005/8/layout/gear1"/>
    <dgm:cxn modelId="{15DF943D-F904-48B4-AB77-AC2B60A04C51}" type="presParOf" srcId="{77213D52-446C-4140-8541-6AFE309C443B}" destId="{49DBCEC0-B24F-4704-9997-AE88600187D9}" srcOrd="5" destOrd="0" presId="urn:microsoft.com/office/officeart/2005/8/layout/gear1"/>
    <dgm:cxn modelId="{121F9F72-454A-42D2-BDDB-18346CAF05E4}" type="presParOf" srcId="{77213D52-446C-4140-8541-6AFE309C443B}" destId="{FF1FAC84-064E-49BA-9CD8-6DBD84D94F14}" srcOrd="6" destOrd="0" presId="urn:microsoft.com/office/officeart/2005/8/layout/gear1"/>
    <dgm:cxn modelId="{58CF932C-EA52-4354-A6A0-21B60FEB19E4}" type="presParOf" srcId="{77213D52-446C-4140-8541-6AFE309C443B}" destId="{8D0BA86D-5344-4DC3-82C6-410D35DC4E59}" srcOrd="7" destOrd="0" presId="urn:microsoft.com/office/officeart/2005/8/layout/gear1"/>
    <dgm:cxn modelId="{989A7EFB-1188-4E3E-9688-3C0A4A0E49D2}" type="presParOf" srcId="{77213D52-446C-4140-8541-6AFE309C443B}" destId="{767314A7-65DB-40E8-B560-D548B2553B85}" srcOrd="8" destOrd="0" presId="urn:microsoft.com/office/officeart/2005/8/layout/gear1"/>
    <dgm:cxn modelId="{B7B970CD-BBB0-4785-ABED-33ED05B16B10}" type="presParOf" srcId="{77213D52-446C-4140-8541-6AFE309C443B}" destId="{24FA9A56-9A3C-4D32-A90F-5B49B746662F}" srcOrd="9" destOrd="0" presId="urn:microsoft.com/office/officeart/2005/8/layout/gear1"/>
    <dgm:cxn modelId="{6696D34D-CA3F-415D-AD41-0EC065B86CE8}" type="presParOf" srcId="{77213D52-446C-4140-8541-6AFE309C443B}" destId="{F24AAD2B-BF64-4451-B2DA-F9A32DACBA19}" srcOrd="10" destOrd="0" presId="urn:microsoft.com/office/officeart/2005/8/layout/gear1"/>
    <dgm:cxn modelId="{E3121C9B-3767-46E9-8393-2E5FB7A806F2}" type="presParOf" srcId="{77213D52-446C-4140-8541-6AFE309C443B}" destId="{D571822E-360D-43D3-86E3-A75DAD1CD3A5}" srcOrd="11" destOrd="0" presId="urn:microsoft.com/office/officeart/2005/8/layout/gear1"/>
    <dgm:cxn modelId="{6A4FE5B7-F575-4504-9270-5A0E4E5BA089}" type="presParOf" srcId="{77213D52-446C-4140-8541-6AFE309C443B}" destId="{68271545-1811-4712-A500-FC0FC419A452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7B186F-5B46-468C-AF55-E024DAAFAA39}" type="doc">
      <dgm:prSet loTypeId="urn:microsoft.com/office/officeart/2005/8/layout/matrix1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F9E79064-68C8-483E-A861-C4EFA5F54ACA}">
      <dgm:prSet phldrT="[文字]" custT="1"/>
      <dgm:spPr/>
      <dgm:t>
        <a:bodyPr/>
        <a:lstStyle/>
        <a:p>
          <a:r>
            <a:rPr lang="en-US" altLang="zh-TW" sz="2000" dirty="0">
              <a:latin typeface="標楷體" pitchFamily="65" charset="-120"/>
              <a:ea typeface="標楷體" pitchFamily="65" charset="-120"/>
            </a:rPr>
            <a:t>115</a:t>
          </a:r>
          <a:r>
            <a:rPr lang="zh-TW" altLang="en-US" sz="2000" dirty="0">
              <a:latin typeface="標楷體" pitchFamily="65" charset="-120"/>
              <a:ea typeface="標楷體" pitchFamily="65" charset="-120"/>
            </a:rPr>
            <a:t>學年度桃連區特色招生甄選</a:t>
          </a:r>
        </a:p>
      </dgm:t>
    </dgm:pt>
    <dgm:pt modelId="{83CD7FB1-65A5-4620-A94D-7E1A4C92B777}" type="parTrans" cxnId="{41D125F7-4F59-44F9-B8B1-BE12B712D02E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88A2C6E5-2988-49BF-B1B1-289F0A496B89}" type="sibTrans" cxnId="{41D125F7-4F59-44F9-B8B1-BE12B712D02E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A7112B98-6EF3-4FE7-BF3D-C59D1B368008}">
      <dgm:prSet phldrT="[文字]" custT="1"/>
      <dgm:spPr/>
      <dgm:t>
        <a:bodyPr/>
        <a:lstStyle/>
        <a:p>
          <a:r>
            <a:rPr lang="zh-TW" altLang="en-US" sz="2800" dirty="0">
              <a:latin typeface="標楷體" pitchFamily="65" charset="-120"/>
              <a:ea typeface="標楷體" pitchFamily="65" charset="-120"/>
            </a:rPr>
            <a:t>考試分發</a:t>
          </a:r>
          <a:endParaRPr lang="en-US" altLang="zh-TW" sz="2800" dirty="0">
            <a:latin typeface="標楷體" pitchFamily="65" charset="-120"/>
            <a:ea typeface="標楷體" pitchFamily="65" charset="-120"/>
          </a:endParaRPr>
        </a:p>
        <a:p>
          <a:r>
            <a:rPr lang="en-US" altLang="zh-TW" sz="28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60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  <a:endParaRPr lang="en-US" altLang="zh-TW" sz="2800" dirty="0">
            <a:latin typeface="標楷體" pitchFamily="65" charset="-120"/>
            <a:ea typeface="標楷體" pitchFamily="65" charset="-120"/>
          </a:endParaRPr>
        </a:p>
      </dgm:t>
    </dgm:pt>
    <dgm:pt modelId="{D565FFC9-7E5F-4E16-B5CB-8356BB01A266}" type="parTrans" cxnId="{B0DBCE13-AB09-4A29-B70A-02676696CE97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C5566B29-EA1D-499F-BCA4-71D0AE10D7B6}" type="sibTrans" cxnId="{B0DBCE13-AB09-4A29-B70A-02676696CE97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163E3733-E3DE-4603-B81D-A07920279013}">
      <dgm:prSet phldrT="[文字]" custT="1"/>
      <dgm:spPr/>
      <dgm:t>
        <a:bodyPr/>
        <a:lstStyle/>
        <a:p>
          <a:r>
            <a:rPr lang="zh-TW" altLang="en-US" sz="2800" dirty="0">
              <a:latin typeface="標楷體" pitchFamily="65" charset="-120"/>
              <a:ea typeface="標楷體" pitchFamily="65" charset="-120"/>
            </a:rPr>
            <a:t>專業群科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-67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科</a:t>
          </a:r>
          <a:br>
            <a:rPr lang="en-US" altLang="zh-TW" sz="2800" dirty="0">
              <a:latin typeface="標楷體" pitchFamily="65" charset="-120"/>
              <a:ea typeface="標楷體" pitchFamily="65" charset="-120"/>
            </a:rPr>
          </a:br>
          <a:r>
            <a:rPr lang="en-US" altLang="zh-TW" sz="28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2015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</a:p>
      </dgm:t>
    </dgm:pt>
    <dgm:pt modelId="{6CB1DB07-AA8B-4C48-A29B-559FCF6B1F87}" type="parTrans" cxnId="{D0D89CFF-2DDC-42B9-97EF-165D11C67010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EEB7CB51-D528-4B27-BF94-CC9191BAC249}" type="sibTrans" cxnId="{D0D89CFF-2DDC-42B9-97EF-165D11C67010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6549D92B-83E7-4382-BCE2-AD411F4B9095}">
      <dgm:prSet phldrT="[文字]" custT="1"/>
      <dgm:spPr/>
      <dgm:t>
        <a:bodyPr/>
        <a:lstStyle/>
        <a:p>
          <a:r>
            <a:rPr lang="zh-TW" altLang="en-US" sz="2800" dirty="0">
              <a:latin typeface="標楷體" pitchFamily="65" charset="-120"/>
              <a:ea typeface="標楷體" pitchFamily="65" charset="-120"/>
            </a:rPr>
            <a:t>科學班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班</a:t>
          </a:r>
          <a:br>
            <a:rPr lang="en-US" altLang="zh-TW" sz="2800" dirty="0">
              <a:latin typeface="標楷體" pitchFamily="65" charset="-120"/>
              <a:ea typeface="標楷體" pitchFamily="65" charset="-120"/>
            </a:rPr>
          </a:br>
          <a:r>
            <a:rPr lang="en-US" altLang="zh-TW" sz="28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25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</a:p>
      </dgm:t>
    </dgm:pt>
    <dgm:pt modelId="{97738555-1C5B-4877-B0B6-5F0D62AC8F85}" type="parTrans" cxnId="{DE024195-E350-41E0-843C-07E1C18E238A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4C9B512C-8C6C-417C-9FE7-3CA82609C85E}" type="sibTrans" cxnId="{DE024195-E350-41E0-843C-07E1C18E238A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B2B8C07D-43F5-4C65-A23A-D2D80650E3E0}">
      <dgm:prSet phldrT="[文字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zh-TW" altLang="en-US" sz="2400" dirty="0">
              <a:latin typeface="標楷體" pitchFamily="65" charset="-120"/>
              <a:ea typeface="標楷體" pitchFamily="65" charset="-120"/>
            </a:rPr>
            <a:t>體育班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-15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班    </a:t>
          </a:r>
          <a:r>
            <a:rPr lang="en-US" altLang="zh-TW" sz="2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472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個名額</a:t>
          </a:r>
          <a:br>
            <a:rPr lang="en-US" altLang="zh-TW" sz="2400" dirty="0">
              <a:latin typeface="標楷體" pitchFamily="65" charset="-120"/>
              <a:ea typeface="標楷體" pitchFamily="65" charset="-120"/>
            </a:rPr>
          </a:br>
          <a:r>
            <a:rPr lang="zh-TW" altLang="en-US" sz="2400" dirty="0">
              <a:latin typeface="標楷體" pitchFamily="65" charset="-120"/>
              <a:ea typeface="標楷體" pitchFamily="65" charset="-120"/>
            </a:rPr>
            <a:t>藝才美術班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-4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100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個名額</a:t>
          </a:r>
          <a:br>
            <a:rPr lang="en-US" altLang="zh-TW" sz="2400" dirty="0">
              <a:latin typeface="標楷體" pitchFamily="65" charset="-120"/>
              <a:ea typeface="標楷體" pitchFamily="65" charset="-120"/>
            </a:rPr>
          </a:br>
          <a:r>
            <a:rPr lang="zh-TW" altLang="en-US" sz="2400" dirty="0">
              <a:latin typeface="標楷體" pitchFamily="65" charset="-120"/>
              <a:ea typeface="標楷體" pitchFamily="65" charset="-120"/>
            </a:rPr>
            <a:t>藝才音樂班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-3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75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個名額</a:t>
          </a:r>
          <a:br>
            <a:rPr lang="en-US" altLang="zh-TW" sz="2400" dirty="0">
              <a:latin typeface="標楷體" pitchFamily="65" charset="-120"/>
              <a:ea typeface="標楷體" pitchFamily="65" charset="-120"/>
            </a:rPr>
          </a:br>
          <a:r>
            <a:rPr lang="zh-TW" altLang="en-US" sz="2400" dirty="0">
              <a:latin typeface="標楷體" pitchFamily="65" charset="-120"/>
              <a:ea typeface="標楷體" pitchFamily="65" charset="-120"/>
            </a:rPr>
            <a:t>藝才舞蹈班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25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個名額</a:t>
          </a:r>
        </a:p>
      </dgm:t>
    </dgm:pt>
    <dgm:pt modelId="{477E55E1-8396-468B-AFE0-22BEDD77F5B7}" type="parTrans" cxnId="{6D7DEF88-D32A-4953-A58A-951ACC9EE33F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DACF4943-C3D6-4084-BAB5-AE5B368DB4A7}" type="sibTrans" cxnId="{6D7DEF88-D32A-4953-A58A-951ACC9EE33F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7946C596-4121-4021-BADA-B7DCCC57B3BE}" type="pres">
      <dgm:prSet presAssocID="{827B186F-5B46-468C-AF55-E024DAAFAA39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D023388-E77E-4DEB-AB21-039C45EBC052}" type="pres">
      <dgm:prSet presAssocID="{827B186F-5B46-468C-AF55-E024DAAFAA39}" presName="matrix" presStyleCnt="0"/>
      <dgm:spPr/>
    </dgm:pt>
    <dgm:pt modelId="{CD18A5EF-14CC-4D99-B9B5-ADC491578342}" type="pres">
      <dgm:prSet presAssocID="{827B186F-5B46-468C-AF55-E024DAAFAA39}" presName="tile1" presStyleLbl="node1" presStyleIdx="0" presStyleCnt="4" custLinFactNeighborX="2" custLinFactNeighborY="0"/>
      <dgm:spPr/>
    </dgm:pt>
    <dgm:pt modelId="{C4C3389C-960C-45F0-B12F-65FC46FCDAAF}" type="pres">
      <dgm:prSet presAssocID="{827B186F-5B46-468C-AF55-E024DAAFAA3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FA2D15B-CF76-4202-AA22-9C6B1404492F}" type="pres">
      <dgm:prSet presAssocID="{827B186F-5B46-468C-AF55-E024DAAFAA39}" presName="tile2" presStyleLbl="node1" presStyleIdx="1" presStyleCnt="4"/>
      <dgm:spPr/>
    </dgm:pt>
    <dgm:pt modelId="{2DBDCC4B-9364-4C26-897D-9D5279936C4A}" type="pres">
      <dgm:prSet presAssocID="{827B186F-5B46-468C-AF55-E024DAAFAA3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95F4473-6895-42D5-9283-BB264002653F}" type="pres">
      <dgm:prSet presAssocID="{827B186F-5B46-468C-AF55-E024DAAFAA39}" presName="tile3" presStyleLbl="node1" presStyleIdx="2" presStyleCnt="4"/>
      <dgm:spPr/>
    </dgm:pt>
    <dgm:pt modelId="{CD12BA36-16AB-4F0D-9947-4D905491FE95}" type="pres">
      <dgm:prSet presAssocID="{827B186F-5B46-468C-AF55-E024DAAFAA3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AB11538-AE62-4BBD-9767-0683C1A64A5B}" type="pres">
      <dgm:prSet presAssocID="{827B186F-5B46-468C-AF55-E024DAAFAA39}" presName="tile4" presStyleLbl="node1" presStyleIdx="3" presStyleCnt="4"/>
      <dgm:spPr/>
    </dgm:pt>
    <dgm:pt modelId="{D9475630-C8AD-44A0-9DDF-60B3D2C6E705}" type="pres">
      <dgm:prSet presAssocID="{827B186F-5B46-468C-AF55-E024DAAFAA3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595E15C-553B-471B-9ADC-ED155AB191E3}" type="pres">
      <dgm:prSet presAssocID="{827B186F-5B46-468C-AF55-E024DAAFAA39}" presName="centerTile" presStyleLbl="fgShp" presStyleIdx="0" presStyleCnt="1" custScaleX="114921">
        <dgm:presLayoutVars>
          <dgm:chMax val="0"/>
          <dgm:chPref val="0"/>
        </dgm:presLayoutVars>
      </dgm:prSet>
      <dgm:spPr/>
    </dgm:pt>
  </dgm:ptLst>
  <dgm:cxnLst>
    <dgm:cxn modelId="{A1BCE403-CB0C-4BE2-91D4-3546BCAB2FE4}" type="presOf" srcId="{B2B8C07D-43F5-4C65-A23A-D2D80650E3E0}" destId="{D9475630-C8AD-44A0-9DDF-60B3D2C6E705}" srcOrd="1" destOrd="0" presId="urn:microsoft.com/office/officeart/2005/8/layout/matrix1"/>
    <dgm:cxn modelId="{B0DBCE13-AB09-4A29-B70A-02676696CE97}" srcId="{F9E79064-68C8-483E-A861-C4EFA5F54ACA}" destId="{A7112B98-6EF3-4FE7-BF3D-C59D1B368008}" srcOrd="0" destOrd="0" parTransId="{D565FFC9-7E5F-4E16-B5CB-8356BB01A266}" sibTransId="{C5566B29-EA1D-499F-BCA4-71D0AE10D7B6}"/>
    <dgm:cxn modelId="{9D160516-9950-49E4-9CDB-BCBFB7A07F4D}" type="presOf" srcId="{163E3733-E3DE-4603-B81D-A07920279013}" destId="{2DBDCC4B-9364-4C26-897D-9D5279936C4A}" srcOrd="1" destOrd="0" presId="urn:microsoft.com/office/officeart/2005/8/layout/matrix1"/>
    <dgm:cxn modelId="{0EAC0723-F21B-42D8-BB1D-DEBABC705C01}" type="presOf" srcId="{6549D92B-83E7-4382-BCE2-AD411F4B9095}" destId="{E95F4473-6895-42D5-9283-BB264002653F}" srcOrd="0" destOrd="0" presId="urn:microsoft.com/office/officeart/2005/8/layout/matrix1"/>
    <dgm:cxn modelId="{3E57DD3C-0E76-4D82-999F-F042A1D4EAD3}" type="presOf" srcId="{827B186F-5B46-468C-AF55-E024DAAFAA39}" destId="{7946C596-4121-4021-BADA-B7DCCC57B3BE}" srcOrd="0" destOrd="0" presId="urn:microsoft.com/office/officeart/2005/8/layout/matrix1"/>
    <dgm:cxn modelId="{CBBEBA60-98D4-4755-8C06-38CAB34B57BC}" type="presOf" srcId="{F9E79064-68C8-483E-A861-C4EFA5F54ACA}" destId="{7595E15C-553B-471B-9ADC-ED155AB191E3}" srcOrd="0" destOrd="0" presId="urn:microsoft.com/office/officeart/2005/8/layout/matrix1"/>
    <dgm:cxn modelId="{74DBB36C-D354-4FA2-9DA8-A0E168984570}" type="presOf" srcId="{B2B8C07D-43F5-4C65-A23A-D2D80650E3E0}" destId="{6AB11538-AE62-4BBD-9767-0683C1A64A5B}" srcOrd="0" destOrd="0" presId="urn:microsoft.com/office/officeart/2005/8/layout/matrix1"/>
    <dgm:cxn modelId="{7D0DF172-2D4C-4736-A1C9-C6A40E1738A8}" type="presOf" srcId="{163E3733-E3DE-4603-B81D-A07920279013}" destId="{3FA2D15B-CF76-4202-AA22-9C6B1404492F}" srcOrd="0" destOrd="0" presId="urn:microsoft.com/office/officeart/2005/8/layout/matrix1"/>
    <dgm:cxn modelId="{6D7DEF88-D32A-4953-A58A-951ACC9EE33F}" srcId="{F9E79064-68C8-483E-A861-C4EFA5F54ACA}" destId="{B2B8C07D-43F5-4C65-A23A-D2D80650E3E0}" srcOrd="3" destOrd="0" parTransId="{477E55E1-8396-468B-AFE0-22BEDD77F5B7}" sibTransId="{DACF4943-C3D6-4084-BAB5-AE5B368DB4A7}"/>
    <dgm:cxn modelId="{DE024195-E350-41E0-843C-07E1C18E238A}" srcId="{F9E79064-68C8-483E-A861-C4EFA5F54ACA}" destId="{6549D92B-83E7-4382-BCE2-AD411F4B9095}" srcOrd="2" destOrd="0" parTransId="{97738555-1C5B-4877-B0B6-5F0D62AC8F85}" sibTransId="{4C9B512C-8C6C-417C-9FE7-3CA82609C85E}"/>
    <dgm:cxn modelId="{B8E52097-6F15-4A50-BF78-7099EEA29761}" type="presOf" srcId="{A7112B98-6EF3-4FE7-BF3D-C59D1B368008}" destId="{C4C3389C-960C-45F0-B12F-65FC46FCDAAF}" srcOrd="1" destOrd="0" presId="urn:microsoft.com/office/officeart/2005/8/layout/matrix1"/>
    <dgm:cxn modelId="{8A8EC1C7-C0B7-449F-8137-E30D2D4C16A7}" type="presOf" srcId="{A7112B98-6EF3-4FE7-BF3D-C59D1B368008}" destId="{CD18A5EF-14CC-4D99-B9B5-ADC491578342}" srcOrd="0" destOrd="0" presId="urn:microsoft.com/office/officeart/2005/8/layout/matrix1"/>
    <dgm:cxn modelId="{9706C1E4-9394-4AB7-9DB2-15FFAE90EED2}" type="presOf" srcId="{6549D92B-83E7-4382-BCE2-AD411F4B9095}" destId="{CD12BA36-16AB-4F0D-9947-4D905491FE95}" srcOrd="1" destOrd="0" presId="urn:microsoft.com/office/officeart/2005/8/layout/matrix1"/>
    <dgm:cxn modelId="{41D125F7-4F59-44F9-B8B1-BE12B712D02E}" srcId="{827B186F-5B46-468C-AF55-E024DAAFAA39}" destId="{F9E79064-68C8-483E-A861-C4EFA5F54ACA}" srcOrd="0" destOrd="0" parTransId="{83CD7FB1-65A5-4620-A94D-7E1A4C92B777}" sibTransId="{88A2C6E5-2988-49BF-B1B1-289F0A496B89}"/>
    <dgm:cxn modelId="{D0D89CFF-2DDC-42B9-97EF-165D11C67010}" srcId="{F9E79064-68C8-483E-A861-C4EFA5F54ACA}" destId="{163E3733-E3DE-4603-B81D-A07920279013}" srcOrd="1" destOrd="0" parTransId="{6CB1DB07-AA8B-4C48-A29B-559FCF6B1F87}" sibTransId="{EEB7CB51-D528-4B27-BF94-CC9191BAC249}"/>
    <dgm:cxn modelId="{A688965F-892B-4D54-9FF3-71D2E2BEAF3A}" type="presParOf" srcId="{7946C596-4121-4021-BADA-B7DCCC57B3BE}" destId="{6D023388-E77E-4DEB-AB21-039C45EBC052}" srcOrd="0" destOrd="0" presId="urn:microsoft.com/office/officeart/2005/8/layout/matrix1"/>
    <dgm:cxn modelId="{423F1F94-E63D-45DB-A6C1-6F50B119E892}" type="presParOf" srcId="{6D023388-E77E-4DEB-AB21-039C45EBC052}" destId="{CD18A5EF-14CC-4D99-B9B5-ADC491578342}" srcOrd="0" destOrd="0" presId="urn:microsoft.com/office/officeart/2005/8/layout/matrix1"/>
    <dgm:cxn modelId="{8CCC026E-028C-4E58-9211-2BFD44633BD5}" type="presParOf" srcId="{6D023388-E77E-4DEB-AB21-039C45EBC052}" destId="{C4C3389C-960C-45F0-B12F-65FC46FCDAAF}" srcOrd="1" destOrd="0" presId="urn:microsoft.com/office/officeart/2005/8/layout/matrix1"/>
    <dgm:cxn modelId="{8D484ACC-9F7B-4B80-88CD-A8AB5B9670A5}" type="presParOf" srcId="{6D023388-E77E-4DEB-AB21-039C45EBC052}" destId="{3FA2D15B-CF76-4202-AA22-9C6B1404492F}" srcOrd="2" destOrd="0" presId="urn:microsoft.com/office/officeart/2005/8/layout/matrix1"/>
    <dgm:cxn modelId="{919CA2E1-0AAF-4B03-88DC-9A8485343CF5}" type="presParOf" srcId="{6D023388-E77E-4DEB-AB21-039C45EBC052}" destId="{2DBDCC4B-9364-4C26-897D-9D5279936C4A}" srcOrd="3" destOrd="0" presId="urn:microsoft.com/office/officeart/2005/8/layout/matrix1"/>
    <dgm:cxn modelId="{8CDAFE73-4E03-4869-AC41-08119AF4956D}" type="presParOf" srcId="{6D023388-E77E-4DEB-AB21-039C45EBC052}" destId="{E95F4473-6895-42D5-9283-BB264002653F}" srcOrd="4" destOrd="0" presId="urn:microsoft.com/office/officeart/2005/8/layout/matrix1"/>
    <dgm:cxn modelId="{F48F502C-0E39-49C1-AF98-D522AB36B30E}" type="presParOf" srcId="{6D023388-E77E-4DEB-AB21-039C45EBC052}" destId="{CD12BA36-16AB-4F0D-9947-4D905491FE95}" srcOrd="5" destOrd="0" presId="urn:microsoft.com/office/officeart/2005/8/layout/matrix1"/>
    <dgm:cxn modelId="{4C90B553-AE3D-494C-ADE8-CE12D85FB267}" type="presParOf" srcId="{6D023388-E77E-4DEB-AB21-039C45EBC052}" destId="{6AB11538-AE62-4BBD-9767-0683C1A64A5B}" srcOrd="6" destOrd="0" presId="urn:microsoft.com/office/officeart/2005/8/layout/matrix1"/>
    <dgm:cxn modelId="{2034EDBF-692C-4341-9B3A-715272154AAF}" type="presParOf" srcId="{6D023388-E77E-4DEB-AB21-039C45EBC052}" destId="{D9475630-C8AD-44A0-9DDF-60B3D2C6E705}" srcOrd="7" destOrd="0" presId="urn:microsoft.com/office/officeart/2005/8/layout/matrix1"/>
    <dgm:cxn modelId="{E3FEFF03-E424-4779-A8E9-06981EFC1500}" type="presParOf" srcId="{7946C596-4121-4021-BADA-B7DCCC57B3BE}" destId="{7595E15C-553B-471B-9ADC-ED155AB191E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5E4696-CE36-40FB-8726-EC24909286A6}" type="doc">
      <dgm:prSet loTypeId="urn:microsoft.com/office/officeart/2005/8/layout/vList6" loCatId="list" qsTypeId="urn:microsoft.com/office/officeart/2005/8/quickstyle/simple1#4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B625F2EB-10E5-4149-8948-148379F6CACA}">
      <dgm:prSet phldrT="[文字]" custT="1"/>
      <dgm:spPr>
        <a:solidFill>
          <a:srgbClr val="000090"/>
        </a:solidFill>
      </dgm:spPr>
      <dgm:t>
        <a:bodyPr/>
        <a:lstStyle/>
        <a:p>
          <a:r>
            <a:rPr lang="zh-TW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適性輔導</a:t>
          </a:r>
        </a:p>
      </dgm:t>
    </dgm:pt>
    <dgm:pt modelId="{4538D5EC-F26F-48D5-A6E0-75ECE2C745A7}" type="parTrans" cxnId="{DE954ED6-D966-4ADE-B96B-11239B33A9D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6CBCB96-AAC9-4331-A6E3-92D55FF819FA}" type="sibTrans" cxnId="{DE954ED6-D966-4ADE-B96B-11239B33A9D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C0BA452B-58F9-4D08-9C12-EE745668566A}">
      <dgm:prSet phldrT="[文字]" custT="1"/>
      <dgm:spPr>
        <a:solidFill>
          <a:srgbClr val="000090"/>
        </a:solidFill>
      </dgm:spPr>
      <dgm:t>
        <a:bodyPr/>
        <a:lstStyle/>
        <a:p>
          <a:r>
            <a:rPr lang="zh-TW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多元學習</a:t>
          </a:r>
        </a:p>
      </dgm:t>
    </dgm:pt>
    <dgm:pt modelId="{288EAFA3-7AFA-4E08-9F83-DD1D789A95C9}" type="sibTrans" cxnId="{098F245B-042A-4729-A996-24DD4446AD25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0D173E7-34E4-45CD-8598-B168AA3E55AE}" type="parTrans" cxnId="{098F245B-042A-4729-A996-24DD4446AD25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19249124-F0DD-4A7E-A6ED-2EC7309F368E}">
      <dgm:prSet phldrT="[文字]" custT="1"/>
      <dgm:spPr>
        <a:solidFill>
          <a:srgbClr val="B1FFFF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 anchor="ctr"/>
        <a:lstStyle/>
        <a:p>
          <a:pPr algn="ctr"/>
          <a:r>
            <a:rPr lang="zh-TW" altLang="en-US" sz="2000" b="1" u="sng" dirty="0">
              <a:solidFill>
                <a:schemeClr val="tx1"/>
              </a:solidFill>
            </a:rPr>
            <a:t>採計</a:t>
          </a:r>
          <a:r>
            <a:rPr lang="en-US" altLang="zh-TW" sz="2000" b="1" u="sng" dirty="0">
              <a:solidFill>
                <a:schemeClr val="tx1"/>
              </a:solidFill>
            </a:rPr>
            <a:t>32</a:t>
          </a:r>
          <a:r>
            <a:rPr lang="zh-TW" altLang="en-US" sz="2000" b="1" u="sng" dirty="0">
              <a:solidFill>
                <a:schemeClr val="tx1"/>
              </a:solidFill>
            </a:rPr>
            <a:t>分</a:t>
          </a:r>
        </a:p>
      </dgm:t>
    </dgm:pt>
    <dgm:pt modelId="{10AC73A9-FE8C-49C0-8B57-082B3D964D3F}" type="sibTrans" cxnId="{87D4FEEE-CC21-4C22-87C8-4DCFCB83206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7F6AF54F-00ED-444A-B0F9-39340F8718BE}" type="parTrans" cxnId="{87D4FEEE-CC21-4C22-87C8-4DCFCB83206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BF3883D0-7001-44C2-901B-A585C73FBE5F}">
      <dgm:prSet phldrT="[文字]" custT="1"/>
      <dgm:spPr>
        <a:solidFill>
          <a:srgbClr val="B1FFFF">
            <a:alpha val="90000"/>
          </a:srgbClr>
        </a:solidFill>
        <a:ln>
          <a:solidFill>
            <a:srgbClr val="000000">
              <a:alpha val="90000"/>
            </a:srgbClr>
          </a:solidFill>
        </a:ln>
      </dgm:spPr>
      <dgm:t>
        <a:bodyPr anchor="ctr"/>
        <a:lstStyle/>
        <a:p>
          <a:r>
            <a:rPr lang="zh-TW" altLang="en-US" sz="2000" b="1" u="sng" dirty="0">
              <a:solidFill>
                <a:schemeClr val="tx1"/>
              </a:solidFill>
            </a:rPr>
            <a:t>採計</a:t>
          </a:r>
          <a:r>
            <a:rPr lang="en-US" altLang="zh-TW" sz="2000" b="1" u="sng" dirty="0">
              <a:solidFill>
                <a:schemeClr val="tx1"/>
              </a:solidFill>
            </a:rPr>
            <a:t>35</a:t>
          </a:r>
          <a:r>
            <a:rPr lang="zh-TW" altLang="en-US" sz="2000" b="1" u="sng" dirty="0">
              <a:solidFill>
                <a:schemeClr val="tx1"/>
              </a:solidFill>
            </a:rPr>
            <a:t>分</a:t>
          </a:r>
        </a:p>
      </dgm:t>
    </dgm:pt>
    <dgm:pt modelId="{BB0400D1-699A-4D9A-8473-DB385D4EF011}" type="sibTrans" cxnId="{6E3925E8-3950-49DD-B576-1730647D7EB2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B5525506-3FA0-4083-BB46-A2AC44E20EED}" type="parTrans" cxnId="{6E3925E8-3950-49DD-B576-1730647D7EB2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33D1DF83-6FA8-491B-AE46-8C5470B6695B}">
      <dgm:prSet phldrT="[文字]" custT="1"/>
      <dgm:spPr>
        <a:solidFill>
          <a:srgbClr val="000090"/>
        </a:solidFill>
      </dgm:spPr>
      <dgm:t>
        <a:bodyPr/>
        <a:lstStyle/>
        <a:p>
          <a:r>
            <a:rPr lang="zh-TW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教育會考</a:t>
          </a:r>
        </a:p>
      </dgm:t>
    </dgm:pt>
    <dgm:pt modelId="{26971985-E956-48B4-8640-A3266AF6487F}" type="parTrans" cxnId="{FAC25FA9-73F4-4151-9AB1-14B2A6F7D99B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20706A68-CA4F-4245-B745-AD5B3F276025}" type="sibTrans" cxnId="{FAC25FA9-73F4-4151-9AB1-14B2A6F7D99B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5ACA794B-7619-4EA6-A915-1A29521C5590}">
      <dgm:prSet phldrT="[文字]" custT="1"/>
      <dgm:spPr>
        <a:solidFill>
          <a:srgbClr val="B1FFFF">
            <a:alpha val="90000"/>
          </a:srgbClr>
        </a:solidFill>
        <a:ln>
          <a:solidFill>
            <a:srgbClr val="000000">
              <a:alpha val="90000"/>
            </a:srgbClr>
          </a:solidFill>
        </a:ln>
      </dgm:spPr>
      <dgm:t>
        <a:bodyPr lIns="39600" rIns="0" anchor="ctr"/>
        <a:lstStyle/>
        <a:p>
          <a:pPr marL="252000" algn="r">
            <a:spcBef>
              <a:spcPts val="200"/>
            </a:spcBef>
          </a:pPr>
          <a:r>
            <a:rPr lang="en-US" altLang="zh-TW" sz="2400" dirty="0">
              <a:solidFill>
                <a:schemeClr val="tx1"/>
              </a:solidFill>
              <a:latin typeface="+mn-lt"/>
            </a:rPr>
            <a:t>33</a:t>
          </a:r>
          <a:r>
            <a:rPr lang="zh-TW" altLang="en-US" sz="2400" dirty="0">
              <a:solidFill>
                <a:schemeClr val="tx1"/>
              </a:solidFill>
              <a:latin typeface="+mn-lt"/>
            </a:rPr>
            <a:t>分</a:t>
          </a:r>
        </a:p>
      </dgm:t>
    </dgm:pt>
    <dgm:pt modelId="{2D0225E2-6BD3-4B84-9D92-A2D917DC64A4}" type="sibTrans" cxnId="{D7CB9603-4DEC-4CE0-9854-2308A7D4ACCA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32282500-FB3A-4304-91B5-CDB2E162DBBD}" type="parTrans" cxnId="{D7CB9603-4DEC-4CE0-9854-2308A7D4ACCA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F8D0DE0-7183-4802-A472-D51DF5A0C91C}">
      <dgm:prSet phldrT="[文字]" custT="1"/>
      <dgm:spPr>
        <a:solidFill>
          <a:srgbClr val="B1FFFF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 anchor="ctr"/>
        <a:lstStyle/>
        <a:p>
          <a:pPr algn="ctr"/>
          <a:r>
            <a:rPr lang="zh-TW" altLang="en-US" sz="2000" dirty="0">
              <a:solidFill>
                <a:schemeClr val="tx1"/>
              </a:solidFill>
            </a:rPr>
            <a:t>總分</a:t>
          </a:r>
          <a:r>
            <a:rPr lang="en-US" altLang="zh-TW" sz="2000" dirty="0">
              <a:solidFill>
                <a:schemeClr val="tx1"/>
              </a:solidFill>
            </a:rPr>
            <a:t>32</a:t>
          </a:r>
          <a:r>
            <a:rPr lang="zh-TW" altLang="en-US" sz="2000" dirty="0">
              <a:solidFill>
                <a:schemeClr val="tx1"/>
              </a:solidFill>
            </a:rPr>
            <a:t>分</a:t>
          </a:r>
        </a:p>
      </dgm:t>
    </dgm:pt>
    <dgm:pt modelId="{D36406B9-0E8F-42DA-8278-1758A98C6133}" type="parTrans" cxnId="{89B086EC-A8B6-4CAE-ACE9-C7149DFA28B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530C475B-951E-4ADF-9023-BB44AC0D2AC6}" type="sibTrans" cxnId="{89B086EC-A8B6-4CAE-ACE9-C7149DFA28B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82089FB6-1069-40A4-A70D-663009CAC143}">
      <dgm:prSet phldrT="[文字]" custT="1"/>
      <dgm:spPr>
        <a:solidFill>
          <a:srgbClr val="B1FFFF">
            <a:alpha val="90000"/>
          </a:srgbClr>
        </a:solidFill>
        <a:ln>
          <a:solidFill>
            <a:srgbClr val="000000">
              <a:alpha val="90000"/>
            </a:srgbClr>
          </a:solidFill>
        </a:ln>
      </dgm:spPr>
      <dgm:t>
        <a:bodyPr anchor="ctr"/>
        <a:lstStyle/>
        <a:p>
          <a:r>
            <a:rPr lang="zh-TW" altLang="en-US" sz="2000" dirty="0">
              <a:solidFill>
                <a:schemeClr val="tx1"/>
              </a:solidFill>
            </a:rPr>
            <a:t>總分</a:t>
          </a:r>
          <a:r>
            <a:rPr lang="en-US" altLang="zh-TW" sz="2000" dirty="0">
              <a:solidFill>
                <a:schemeClr val="tx1"/>
              </a:solidFill>
            </a:rPr>
            <a:t>42</a:t>
          </a:r>
          <a:r>
            <a:rPr lang="zh-TW" altLang="en-US" sz="2000" dirty="0">
              <a:solidFill>
                <a:schemeClr val="tx1"/>
              </a:solidFill>
            </a:rPr>
            <a:t>分</a:t>
          </a:r>
        </a:p>
      </dgm:t>
    </dgm:pt>
    <dgm:pt modelId="{30E778EF-CB4F-4134-807F-3F99E87F8A13}" type="parTrans" cxnId="{24AF1BD1-829D-4895-ABC1-3C382610666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273D7343-E26D-48D8-B684-5E4ACA35AC45}" type="sibTrans" cxnId="{24AF1BD1-829D-4895-ABC1-3C382610666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4E63D85C-3837-4D2B-B9A0-FCAAE26FC636}" type="pres">
      <dgm:prSet presAssocID="{205E4696-CE36-40FB-8726-EC24909286A6}" presName="Name0" presStyleCnt="0">
        <dgm:presLayoutVars>
          <dgm:dir/>
          <dgm:animLvl val="lvl"/>
          <dgm:resizeHandles/>
        </dgm:presLayoutVars>
      </dgm:prSet>
      <dgm:spPr/>
    </dgm:pt>
    <dgm:pt modelId="{ED551B06-B7DE-448B-B9EE-0C60CE3408D6}" type="pres">
      <dgm:prSet presAssocID="{B625F2EB-10E5-4149-8948-148379F6CACA}" presName="linNode" presStyleCnt="0"/>
      <dgm:spPr/>
    </dgm:pt>
    <dgm:pt modelId="{50818BBC-F477-4D9E-837A-21259D15C457}" type="pres">
      <dgm:prSet presAssocID="{B625F2EB-10E5-4149-8948-148379F6CACA}" presName="parentShp" presStyleLbl="node1" presStyleIdx="0" presStyleCnt="3" custScaleX="224074">
        <dgm:presLayoutVars>
          <dgm:bulletEnabled val="1"/>
        </dgm:presLayoutVars>
      </dgm:prSet>
      <dgm:spPr/>
    </dgm:pt>
    <dgm:pt modelId="{3F539567-1F23-4E76-A758-5A862BB9EFFC}" type="pres">
      <dgm:prSet presAssocID="{B625F2EB-10E5-4149-8948-148379F6CACA}" presName="childShp" presStyleLbl="bgAccFollowNode1" presStyleIdx="0" presStyleCnt="3">
        <dgm:presLayoutVars>
          <dgm:bulletEnabled val="1"/>
        </dgm:presLayoutVars>
      </dgm:prSet>
      <dgm:spPr/>
    </dgm:pt>
    <dgm:pt modelId="{25541B67-E6BB-4A55-AB99-60DBC347093E}" type="pres">
      <dgm:prSet presAssocID="{F6CBCB96-AAC9-4331-A6E3-92D55FF819FA}" presName="spacing" presStyleCnt="0"/>
      <dgm:spPr/>
    </dgm:pt>
    <dgm:pt modelId="{670EE82C-C216-48D5-9379-19F889DB8888}" type="pres">
      <dgm:prSet presAssocID="{C0BA452B-58F9-4D08-9C12-EE745668566A}" presName="linNode" presStyleCnt="0"/>
      <dgm:spPr/>
    </dgm:pt>
    <dgm:pt modelId="{09D89B46-01BD-4CE7-8FF2-34FB9ACC1234}" type="pres">
      <dgm:prSet presAssocID="{C0BA452B-58F9-4D08-9C12-EE745668566A}" presName="parentShp" presStyleLbl="node1" presStyleIdx="1" presStyleCnt="3" custScaleX="247987" custLinFactNeighborX="-29" custLinFactNeighborY="2676">
        <dgm:presLayoutVars>
          <dgm:bulletEnabled val="1"/>
        </dgm:presLayoutVars>
      </dgm:prSet>
      <dgm:spPr/>
    </dgm:pt>
    <dgm:pt modelId="{B9BF2826-A93F-484E-809F-0952285A6A23}" type="pres">
      <dgm:prSet presAssocID="{C0BA452B-58F9-4D08-9C12-EE745668566A}" presName="childShp" presStyleLbl="bgAccFollowNode1" presStyleIdx="1" presStyleCnt="3" custScaleX="111608">
        <dgm:presLayoutVars>
          <dgm:bulletEnabled val="1"/>
        </dgm:presLayoutVars>
      </dgm:prSet>
      <dgm:spPr/>
    </dgm:pt>
    <dgm:pt modelId="{FC401293-0E6F-4BE0-9B3D-3779AF0E7BDB}" type="pres">
      <dgm:prSet presAssocID="{288EAFA3-7AFA-4E08-9F83-DD1D789A95C9}" presName="spacing" presStyleCnt="0"/>
      <dgm:spPr/>
    </dgm:pt>
    <dgm:pt modelId="{18881F29-BE38-41C9-9182-D08C73E20DEA}" type="pres">
      <dgm:prSet presAssocID="{33D1DF83-6FA8-491B-AE46-8C5470B6695B}" presName="linNode" presStyleCnt="0"/>
      <dgm:spPr/>
    </dgm:pt>
    <dgm:pt modelId="{BDD9785E-5988-4D9A-BEBF-25DE815D2930}" type="pres">
      <dgm:prSet presAssocID="{33D1DF83-6FA8-491B-AE46-8C5470B6695B}" presName="parentShp" presStyleLbl="node1" presStyleIdx="2" presStyleCnt="3" custScaleX="259923" custLinFactNeighborX="1274" custLinFactNeighborY="11521">
        <dgm:presLayoutVars>
          <dgm:bulletEnabled val="1"/>
        </dgm:presLayoutVars>
      </dgm:prSet>
      <dgm:spPr/>
    </dgm:pt>
    <dgm:pt modelId="{413D0A37-9639-43F8-AAA7-6563C960F0FF}" type="pres">
      <dgm:prSet presAssocID="{33D1DF83-6FA8-491B-AE46-8C5470B6695B}" presName="childShp" presStyleLbl="bgAccFollowNode1" presStyleIdx="2" presStyleCnt="3" custScaleX="117047" custLinFactNeighborX="-11258" custLinFactNeighborY="845">
        <dgm:presLayoutVars>
          <dgm:bulletEnabled val="1"/>
        </dgm:presLayoutVars>
      </dgm:prSet>
      <dgm:spPr/>
    </dgm:pt>
  </dgm:ptLst>
  <dgm:cxnLst>
    <dgm:cxn modelId="{02369C00-6CA1-4661-8A80-ACF9695B9077}" type="presOf" srcId="{5ACA794B-7619-4EA6-A915-1A29521C5590}" destId="{413D0A37-9639-43F8-AAA7-6563C960F0FF}" srcOrd="0" destOrd="0" presId="urn:microsoft.com/office/officeart/2005/8/layout/vList6"/>
    <dgm:cxn modelId="{D7CB9603-4DEC-4CE0-9854-2308A7D4ACCA}" srcId="{33D1DF83-6FA8-491B-AE46-8C5470B6695B}" destId="{5ACA794B-7619-4EA6-A915-1A29521C5590}" srcOrd="0" destOrd="0" parTransId="{32282500-FB3A-4304-91B5-CDB2E162DBBD}" sibTransId="{2D0225E2-6BD3-4B84-9D92-A2D917DC64A4}"/>
    <dgm:cxn modelId="{FD1D7725-2D7A-4317-8DA3-AA370157CFF1}" type="presOf" srcId="{205E4696-CE36-40FB-8726-EC24909286A6}" destId="{4E63D85C-3837-4D2B-B9A0-FCAAE26FC636}" srcOrd="0" destOrd="0" presId="urn:microsoft.com/office/officeart/2005/8/layout/vList6"/>
    <dgm:cxn modelId="{D47D9837-9B03-4456-BD57-DEF6216DF6B0}" type="presOf" srcId="{82089FB6-1069-40A4-A70D-663009CAC143}" destId="{B9BF2826-A93F-484E-809F-0952285A6A23}" srcOrd="0" destOrd="1" presId="urn:microsoft.com/office/officeart/2005/8/layout/vList6"/>
    <dgm:cxn modelId="{098F245B-042A-4729-A996-24DD4446AD25}" srcId="{205E4696-CE36-40FB-8726-EC24909286A6}" destId="{C0BA452B-58F9-4D08-9C12-EE745668566A}" srcOrd="1" destOrd="0" parTransId="{F0D173E7-34E4-45CD-8598-B168AA3E55AE}" sibTransId="{288EAFA3-7AFA-4E08-9F83-DD1D789A95C9}"/>
    <dgm:cxn modelId="{AD028663-FB0C-41B5-B65E-6059DF4C53D6}" type="presOf" srcId="{33D1DF83-6FA8-491B-AE46-8C5470B6695B}" destId="{BDD9785E-5988-4D9A-BEBF-25DE815D2930}" srcOrd="0" destOrd="0" presId="urn:microsoft.com/office/officeart/2005/8/layout/vList6"/>
    <dgm:cxn modelId="{E207F378-A0D6-4C20-BC0B-4E7E751FCCC2}" type="presOf" srcId="{FF8D0DE0-7183-4802-A472-D51DF5A0C91C}" destId="{3F539567-1F23-4E76-A758-5A862BB9EFFC}" srcOrd="0" destOrd="1" presId="urn:microsoft.com/office/officeart/2005/8/layout/vList6"/>
    <dgm:cxn modelId="{631B61A8-E44E-4BDC-BDE8-164B7372D8AE}" type="presOf" srcId="{B625F2EB-10E5-4149-8948-148379F6CACA}" destId="{50818BBC-F477-4D9E-837A-21259D15C457}" srcOrd="0" destOrd="0" presId="urn:microsoft.com/office/officeart/2005/8/layout/vList6"/>
    <dgm:cxn modelId="{FAC25FA9-73F4-4151-9AB1-14B2A6F7D99B}" srcId="{205E4696-CE36-40FB-8726-EC24909286A6}" destId="{33D1DF83-6FA8-491B-AE46-8C5470B6695B}" srcOrd="2" destOrd="0" parTransId="{26971985-E956-48B4-8640-A3266AF6487F}" sibTransId="{20706A68-CA4F-4245-B745-AD5B3F276025}"/>
    <dgm:cxn modelId="{76ED44B2-4937-482D-AE66-E2A99F2F25CE}" type="presOf" srcId="{BF3883D0-7001-44C2-901B-A585C73FBE5F}" destId="{B9BF2826-A93F-484E-809F-0952285A6A23}" srcOrd="0" destOrd="0" presId="urn:microsoft.com/office/officeart/2005/8/layout/vList6"/>
    <dgm:cxn modelId="{22F9D0C8-7D05-4DF6-8506-FE1A94E27170}" type="presOf" srcId="{C0BA452B-58F9-4D08-9C12-EE745668566A}" destId="{09D89B46-01BD-4CE7-8FF2-34FB9ACC1234}" srcOrd="0" destOrd="0" presId="urn:microsoft.com/office/officeart/2005/8/layout/vList6"/>
    <dgm:cxn modelId="{24AF1BD1-829D-4895-ABC1-3C3826106667}" srcId="{C0BA452B-58F9-4D08-9C12-EE745668566A}" destId="{82089FB6-1069-40A4-A70D-663009CAC143}" srcOrd="1" destOrd="0" parTransId="{30E778EF-CB4F-4134-807F-3F99E87F8A13}" sibTransId="{273D7343-E26D-48D8-B684-5E4ACA35AC45}"/>
    <dgm:cxn modelId="{DE954ED6-D966-4ADE-B96B-11239B33A9DE}" srcId="{205E4696-CE36-40FB-8726-EC24909286A6}" destId="{B625F2EB-10E5-4149-8948-148379F6CACA}" srcOrd="0" destOrd="0" parTransId="{4538D5EC-F26F-48D5-A6E0-75ECE2C745A7}" sibTransId="{F6CBCB96-AAC9-4331-A6E3-92D55FF819FA}"/>
    <dgm:cxn modelId="{6E3925E8-3950-49DD-B576-1730647D7EB2}" srcId="{C0BA452B-58F9-4D08-9C12-EE745668566A}" destId="{BF3883D0-7001-44C2-901B-A585C73FBE5F}" srcOrd="0" destOrd="0" parTransId="{B5525506-3FA0-4083-BB46-A2AC44E20EED}" sibTransId="{BB0400D1-699A-4D9A-8473-DB385D4EF011}"/>
    <dgm:cxn modelId="{89B086EC-A8B6-4CAE-ACE9-C7149DFA28B7}" srcId="{B625F2EB-10E5-4149-8948-148379F6CACA}" destId="{FF8D0DE0-7183-4802-A472-D51DF5A0C91C}" srcOrd="1" destOrd="0" parTransId="{D36406B9-0E8F-42DA-8278-1758A98C6133}" sibTransId="{530C475B-951E-4ADF-9023-BB44AC0D2AC6}"/>
    <dgm:cxn modelId="{87D4FEEE-CC21-4C22-87C8-4DCFCB83206E}" srcId="{B625F2EB-10E5-4149-8948-148379F6CACA}" destId="{19249124-F0DD-4A7E-A6ED-2EC7309F368E}" srcOrd="0" destOrd="0" parTransId="{7F6AF54F-00ED-444A-B0F9-39340F8718BE}" sibTransId="{10AC73A9-FE8C-49C0-8B57-082B3D964D3F}"/>
    <dgm:cxn modelId="{F5AB19F6-40B1-41F4-98C2-D99A8DD54211}" type="presOf" srcId="{19249124-F0DD-4A7E-A6ED-2EC7309F368E}" destId="{3F539567-1F23-4E76-A758-5A862BB9EFFC}" srcOrd="0" destOrd="0" presId="urn:microsoft.com/office/officeart/2005/8/layout/vList6"/>
    <dgm:cxn modelId="{664E78B8-C948-42D9-9149-3310075081B3}" type="presParOf" srcId="{4E63D85C-3837-4D2B-B9A0-FCAAE26FC636}" destId="{ED551B06-B7DE-448B-B9EE-0C60CE3408D6}" srcOrd="0" destOrd="0" presId="urn:microsoft.com/office/officeart/2005/8/layout/vList6"/>
    <dgm:cxn modelId="{0CDE522B-3C70-42FB-9115-2A323B604304}" type="presParOf" srcId="{ED551B06-B7DE-448B-B9EE-0C60CE3408D6}" destId="{50818BBC-F477-4D9E-837A-21259D15C457}" srcOrd="0" destOrd="0" presId="urn:microsoft.com/office/officeart/2005/8/layout/vList6"/>
    <dgm:cxn modelId="{9F8F0649-8E7C-4BA3-AB2F-3171323D69BC}" type="presParOf" srcId="{ED551B06-B7DE-448B-B9EE-0C60CE3408D6}" destId="{3F539567-1F23-4E76-A758-5A862BB9EFFC}" srcOrd="1" destOrd="0" presId="urn:microsoft.com/office/officeart/2005/8/layout/vList6"/>
    <dgm:cxn modelId="{49C30CD7-CBF3-4A3F-91EB-8206687A0848}" type="presParOf" srcId="{4E63D85C-3837-4D2B-B9A0-FCAAE26FC636}" destId="{25541B67-E6BB-4A55-AB99-60DBC347093E}" srcOrd="1" destOrd="0" presId="urn:microsoft.com/office/officeart/2005/8/layout/vList6"/>
    <dgm:cxn modelId="{6235BB4C-8BA4-4521-98F4-D3FD770154E7}" type="presParOf" srcId="{4E63D85C-3837-4D2B-B9A0-FCAAE26FC636}" destId="{670EE82C-C216-48D5-9379-19F889DB8888}" srcOrd="2" destOrd="0" presId="urn:microsoft.com/office/officeart/2005/8/layout/vList6"/>
    <dgm:cxn modelId="{3ADAF82C-6E3B-44A8-B1C4-A74C5AD1E2D3}" type="presParOf" srcId="{670EE82C-C216-48D5-9379-19F889DB8888}" destId="{09D89B46-01BD-4CE7-8FF2-34FB9ACC1234}" srcOrd="0" destOrd="0" presId="urn:microsoft.com/office/officeart/2005/8/layout/vList6"/>
    <dgm:cxn modelId="{689B89F4-C5D5-4DF4-A5E8-273131EF3C1A}" type="presParOf" srcId="{670EE82C-C216-48D5-9379-19F889DB8888}" destId="{B9BF2826-A93F-484E-809F-0952285A6A23}" srcOrd="1" destOrd="0" presId="urn:microsoft.com/office/officeart/2005/8/layout/vList6"/>
    <dgm:cxn modelId="{9E1A9E2F-ACB6-4D5D-8B81-226D10150CBE}" type="presParOf" srcId="{4E63D85C-3837-4D2B-B9A0-FCAAE26FC636}" destId="{FC401293-0E6F-4BE0-9B3D-3779AF0E7BDB}" srcOrd="3" destOrd="0" presId="urn:microsoft.com/office/officeart/2005/8/layout/vList6"/>
    <dgm:cxn modelId="{97B721EF-ECCB-4D8E-BC82-2FB04CCBE93C}" type="presParOf" srcId="{4E63D85C-3837-4D2B-B9A0-FCAAE26FC636}" destId="{18881F29-BE38-41C9-9182-D08C73E20DEA}" srcOrd="4" destOrd="0" presId="urn:microsoft.com/office/officeart/2005/8/layout/vList6"/>
    <dgm:cxn modelId="{5DCB04C5-43E2-4194-83EC-6B750FB13394}" type="presParOf" srcId="{18881F29-BE38-41C9-9182-D08C73E20DEA}" destId="{BDD9785E-5988-4D9A-BEBF-25DE815D2930}" srcOrd="0" destOrd="0" presId="urn:microsoft.com/office/officeart/2005/8/layout/vList6"/>
    <dgm:cxn modelId="{D50CFA9C-48DF-4B71-B592-34979EECA23E}" type="presParOf" srcId="{18881F29-BE38-41C9-9182-D08C73E20DEA}" destId="{413D0A37-9639-43F8-AAA7-6563C960F0FF}" srcOrd="1" destOrd="0" presId="urn:microsoft.com/office/officeart/2005/8/layout/vList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5F123D-1D8B-A64F-8933-66F4CD9661C6}" type="doc">
      <dgm:prSet loTypeId="urn:microsoft.com/office/officeart/2005/8/layout/hProcess3" loCatId="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zh-TW" altLang="en-US"/>
        </a:p>
      </dgm:t>
    </dgm:pt>
    <dgm:pt modelId="{FE7AF7D2-F977-8C4F-B1D3-FB091098CF13}" type="pres">
      <dgm:prSet presAssocID="{EC5F123D-1D8B-A64F-8933-66F4CD9661C6}" presName="Name0" presStyleCnt="0">
        <dgm:presLayoutVars>
          <dgm:dir/>
          <dgm:animLvl val="lvl"/>
          <dgm:resizeHandles val="exact"/>
        </dgm:presLayoutVars>
      </dgm:prSet>
      <dgm:spPr/>
    </dgm:pt>
    <dgm:pt modelId="{7A6D126A-797E-0540-ABFC-E950EE998E9F}" type="pres">
      <dgm:prSet presAssocID="{EC5F123D-1D8B-A64F-8933-66F4CD9661C6}" presName="dummy" presStyleCnt="0"/>
      <dgm:spPr/>
    </dgm:pt>
    <dgm:pt modelId="{BAD02919-DF43-644F-B79E-0B985C83C920}" type="pres">
      <dgm:prSet presAssocID="{EC5F123D-1D8B-A64F-8933-66F4CD9661C6}" presName="linH" presStyleCnt="0"/>
      <dgm:spPr/>
    </dgm:pt>
    <dgm:pt modelId="{C5CFC8FC-6174-4D43-88CC-6B962C344BCF}" type="pres">
      <dgm:prSet presAssocID="{EC5F123D-1D8B-A64F-8933-66F4CD9661C6}" presName="padding1" presStyleCnt="0"/>
      <dgm:spPr/>
    </dgm:pt>
    <dgm:pt modelId="{4EC8E62C-140B-4B44-AEFD-9E3ED296488A}" type="pres">
      <dgm:prSet presAssocID="{EC5F123D-1D8B-A64F-8933-66F4CD9661C6}" presName="padding2" presStyleCnt="0"/>
      <dgm:spPr/>
    </dgm:pt>
    <dgm:pt modelId="{945DAF16-BC05-C248-889B-68E77D2C912B}" type="pres">
      <dgm:prSet presAssocID="{EC5F123D-1D8B-A64F-8933-66F4CD9661C6}" presName="negArrow" presStyleCnt="0"/>
      <dgm:spPr/>
    </dgm:pt>
    <dgm:pt modelId="{5E3B773A-443A-F24F-A937-5A59AE6AA9D4}" type="pres">
      <dgm:prSet presAssocID="{EC5F123D-1D8B-A64F-8933-66F4CD9661C6}" presName="backgroundArrow" presStyleLbl="node1" presStyleIdx="0" presStyleCnt="1" custScaleX="100000" custScaleY="120013" custLinFactNeighborX="-376" custLinFactNeighborY="-3854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5"/>
        </a:solidFill>
      </dgm:spPr>
    </dgm:pt>
  </dgm:ptLst>
  <dgm:cxnLst>
    <dgm:cxn modelId="{3C485A09-FEAE-4303-85E5-32C83A53D747}" type="presOf" srcId="{EC5F123D-1D8B-A64F-8933-66F4CD9661C6}" destId="{FE7AF7D2-F977-8C4F-B1D3-FB091098CF13}" srcOrd="0" destOrd="0" presId="urn:microsoft.com/office/officeart/2005/8/layout/hProcess3"/>
    <dgm:cxn modelId="{D305488C-6A43-4CFE-8915-62CEC7BFCE40}" type="presParOf" srcId="{FE7AF7D2-F977-8C4F-B1D3-FB091098CF13}" destId="{7A6D126A-797E-0540-ABFC-E950EE998E9F}" srcOrd="0" destOrd="0" presId="urn:microsoft.com/office/officeart/2005/8/layout/hProcess3"/>
    <dgm:cxn modelId="{045CCB9E-F2EA-4BCD-936A-7AED1097C1A6}" type="presParOf" srcId="{FE7AF7D2-F977-8C4F-B1D3-FB091098CF13}" destId="{BAD02919-DF43-644F-B79E-0B985C83C920}" srcOrd="1" destOrd="0" presId="urn:microsoft.com/office/officeart/2005/8/layout/hProcess3"/>
    <dgm:cxn modelId="{6CC2A3AE-B602-4B51-9E40-D3D29B31DD2D}" type="presParOf" srcId="{BAD02919-DF43-644F-B79E-0B985C83C920}" destId="{C5CFC8FC-6174-4D43-88CC-6B962C344BCF}" srcOrd="0" destOrd="0" presId="urn:microsoft.com/office/officeart/2005/8/layout/hProcess3"/>
    <dgm:cxn modelId="{19AB2FEE-C199-4C04-A883-2B664330569D}" type="presParOf" srcId="{BAD02919-DF43-644F-B79E-0B985C83C920}" destId="{4EC8E62C-140B-4B44-AEFD-9E3ED296488A}" srcOrd="1" destOrd="0" presId="urn:microsoft.com/office/officeart/2005/8/layout/hProcess3"/>
    <dgm:cxn modelId="{9F82BFC2-01F8-45EB-BF8C-9C496FDB9DB5}" type="presParOf" srcId="{BAD02919-DF43-644F-B79E-0B985C83C920}" destId="{945DAF16-BC05-C248-889B-68E77D2C912B}" srcOrd="2" destOrd="0" presId="urn:microsoft.com/office/officeart/2005/8/layout/hProcess3"/>
    <dgm:cxn modelId="{B8246C63-6A54-41AC-9ECC-62944A92B2B6}" type="presParOf" srcId="{BAD02919-DF43-644F-B79E-0B985C83C920}" destId="{5E3B773A-443A-F24F-A937-5A59AE6AA9D4}" srcOrd="3" destOrd="0" presId="urn:microsoft.com/office/officeart/2005/8/layout/hProcess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653233E-B05D-47A3-ABC9-EE048329E170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722C7503-B165-4A91-81D2-30594084B8D7}" type="pres">
      <dgm:prSet presAssocID="{C653233E-B05D-47A3-ABC9-EE048329E170}" presName="composite" presStyleCnt="0">
        <dgm:presLayoutVars>
          <dgm:chMax val="3"/>
          <dgm:animLvl val="lvl"/>
          <dgm:resizeHandles val="exact"/>
        </dgm:presLayoutVars>
      </dgm:prSet>
      <dgm:spPr/>
    </dgm:pt>
  </dgm:ptLst>
  <dgm:cxnLst>
    <dgm:cxn modelId="{E9299D6E-B2ED-4812-B2DB-C88EB5937B9A}" type="presOf" srcId="{C653233E-B05D-47A3-ABC9-EE048329E170}" destId="{722C7503-B165-4A91-81D2-30594084B8D7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14BC18-6F9A-4AEC-A8EC-D16895436963}">
      <dsp:nvSpPr>
        <dsp:cNvPr id="0" name=""/>
        <dsp:cNvSpPr/>
      </dsp:nvSpPr>
      <dsp:spPr>
        <a:xfrm>
          <a:off x="2348829" y="2191121"/>
          <a:ext cx="2678037" cy="2678037"/>
        </a:xfrm>
        <a:prstGeom prst="gear9">
          <a:avLst/>
        </a:prstGeom>
        <a:solidFill>
          <a:srgbClr val="92D050"/>
        </a:solidFill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600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學生</a:t>
          </a:r>
        </a:p>
      </dsp:txBody>
      <dsp:txXfrm>
        <a:off x="2887234" y="2818438"/>
        <a:ext cx="1601227" cy="1376567"/>
      </dsp:txXfrm>
    </dsp:sp>
    <dsp:sp modelId="{D105F10A-51D5-4D3B-B1A0-3A14020FD9B7}">
      <dsp:nvSpPr>
        <dsp:cNvPr id="0" name=""/>
        <dsp:cNvSpPr/>
      </dsp:nvSpPr>
      <dsp:spPr>
        <a:xfrm>
          <a:off x="790698" y="1558131"/>
          <a:ext cx="1947664" cy="1947664"/>
        </a:xfrm>
        <a:prstGeom prst="gear6">
          <a:avLst/>
        </a:prstGeom>
        <a:solidFill>
          <a:srgbClr val="00B0F0"/>
        </a:solidFill>
        <a:ln w="381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家長</a:t>
          </a:r>
        </a:p>
      </dsp:txBody>
      <dsp:txXfrm>
        <a:off x="1281028" y="2051425"/>
        <a:ext cx="967004" cy="961076"/>
      </dsp:txXfrm>
    </dsp:sp>
    <dsp:sp modelId="{FF1FAC84-064E-49BA-9CD8-6DBD84D94F14}">
      <dsp:nvSpPr>
        <dsp:cNvPr id="0" name=""/>
        <dsp:cNvSpPr/>
      </dsp:nvSpPr>
      <dsp:spPr>
        <a:xfrm rot="20700000">
          <a:off x="1881589" y="214441"/>
          <a:ext cx="1908313" cy="1908313"/>
        </a:xfrm>
        <a:prstGeom prst="gear6">
          <a:avLst/>
        </a:prstGeom>
        <a:solidFill>
          <a:srgbClr val="FFC000"/>
        </a:solidFill>
        <a:ln w="254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重要他人</a:t>
          </a:r>
        </a:p>
      </dsp:txBody>
      <dsp:txXfrm rot="-20700000">
        <a:off x="2300138" y="632990"/>
        <a:ext cx="1071215" cy="1071215"/>
      </dsp:txXfrm>
    </dsp:sp>
    <dsp:sp modelId="{F24AAD2B-BF64-4451-B2DA-F9A32DACBA19}">
      <dsp:nvSpPr>
        <dsp:cNvPr id="0" name=""/>
        <dsp:cNvSpPr/>
      </dsp:nvSpPr>
      <dsp:spPr>
        <a:xfrm>
          <a:off x="2150384" y="1782744"/>
          <a:ext cx="3427888" cy="3427888"/>
        </a:xfrm>
        <a:prstGeom prst="circularArrow">
          <a:avLst>
            <a:gd name="adj1" fmla="val 4687"/>
            <a:gd name="adj2" fmla="val 299029"/>
            <a:gd name="adj3" fmla="val 2530222"/>
            <a:gd name="adj4" fmla="val 15831322"/>
            <a:gd name="adj5" fmla="val 5469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71822E-360D-43D3-86E3-A75DAD1CD3A5}">
      <dsp:nvSpPr>
        <dsp:cNvPr id="0" name=""/>
        <dsp:cNvSpPr/>
      </dsp:nvSpPr>
      <dsp:spPr>
        <a:xfrm>
          <a:off x="445771" y="1124290"/>
          <a:ext cx="2490575" cy="2490575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271545-1811-4712-A500-FC0FC419A452}">
      <dsp:nvSpPr>
        <dsp:cNvPr id="0" name=""/>
        <dsp:cNvSpPr/>
      </dsp:nvSpPr>
      <dsp:spPr>
        <a:xfrm>
          <a:off x="1440176" y="-206446"/>
          <a:ext cx="2685341" cy="268534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8A5EF-14CC-4D99-B9B5-ADC491578342}">
      <dsp:nvSpPr>
        <dsp:cNvPr id="0" name=""/>
        <dsp:cNvSpPr/>
      </dsp:nvSpPr>
      <dsp:spPr>
        <a:xfrm rot="16200000">
          <a:off x="792326" y="-792246"/>
          <a:ext cx="2415910" cy="4000404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考試分發</a:t>
          </a:r>
          <a:endParaRPr lang="en-US" altLang="zh-TW" sz="2800" kern="1200" dirty="0">
            <a:latin typeface="標楷體" pitchFamily="65" charset="-120"/>
            <a:ea typeface="標楷體" pitchFamily="65" charset="-12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800" kern="12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60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個名額</a:t>
          </a:r>
          <a:endParaRPr lang="en-US" altLang="zh-TW" sz="2800" kern="1200" dirty="0">
            <a:latin typeface="標楷體" pitchFamily="65" charset="-120"/>
            <a:ea typeface="標楷體" pitchFamily="65" charset="-120"/>
          </a:endParaRPr>
        </a:p>
      </dsp:txBody>
      <dsp:txXfrm rot="5400000">
        <a:off x="79" y="1"/>
        <a:ext cx="4000404" cy="1811932"/>
      </dsp:txXfrm>
    </dsp:sp>
    <dsp:sp modelId="{3FA2D15B-CF76-4202-AA22-9C6B1404492F}">
      <dsp:nvSpPr>
        <dsp:cNvPr id="0" name=""/>
        <dsp:cNvSpPr/>
      </dsp:nvSpPr>
      <dsp:spPr>
        <a:xfrm>
          <a:off x="4000404" y="0"/>
          <a:ext cx="4000404" cy="2415910"/>
        </a:xfrm>
        <a:prstGeom prst="round1Rect">
          <a:avLst/>
        </a:prstGeom>
        <a:solidFill>
          <a:schemeClr val="accent5">
            <a:hueOff val="-4326688"/>
            <a:satOff val="2309"/>
            <a:lumOff val="-100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專業群科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-67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科</a:t>
          </a:r>
          <a:br>
            <a:rPr lang="en-US" altLang="zh-TW" sz="2800" kern="1200" dirty="0">
              <a:latin typeface="標楷體" pitchFamily="65" charset="-120"/>
              <a:ea typeface="標楷體" pitchFamily="65" charset="-120"/>
            </a:rPr>
          </a:br>
          <a:r>
            <a:rPr lang="en-US" altLang="zh-TW" sz="2800" kern="12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2015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個名額</a:t>
          </a:r>
        </a:p>
      </dsp:txBody>
      <dsp:txXfrm>
        <a:off x="4000404" y="0"/>
        <a:ext cx="4000404" cy="1811932"/>
      </dsp:txXfrm>
    </dsp:sp>
    <dsp:sp modelId="{E95F4473-6895-42D5-9283-BB264002653F}">
      <dsp:nvSpPr>
        <dsp:cNvPr id="0" name=""/>
        <dsp:cNvSpPr/>
      </dsp:nvSpPr>
      <dsp:spPr>
        <a:xfrm rot="10800000">
          <a:off x="0" y="2415910"/>
          <a:ext cx="4000404" cy="2415910"/>
        </a:xfrm>
        <a:prstGeom prst="round1Rect">
          <a:avLst/>
        </a:prstGeom>
        <a:solidFill>
          <a:schemeClr val="accent5">
            <a:hueOff val="-8653376"/>
            <a:satOff val="4617"/>
            <a:lumOff val="-201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科學班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班</a:t>
          </a:r>
          <a:br>
            <a:rPr lang="en-US" altLang="zh-TW" sz="2800" kern="1200" dirty="0">
              <a:latin typeface="標楷體" pitchFamily="65" charset="-120"/>
              <a:ea typeface="標楷體" pitchFamily="65" charset="-120"/>
            </a:rPr>
          </a:br>
          <a:r>
            <a:rPr lang="en-US" altLang="zh-TW" sz="2800" kern="12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25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個名額</a:t>
          </a:r>
        </a:p>
      </dsp:txBody>
      <dsp:txXfrm rot="10800000">
        <a:off x="0" y="3019888"/>
        <a:ext cx="4000404" cy="1811932"/>
      </dsp:txXfrm>
    </dsp:sp>
    <dsp:sp modelId="{6AB11538-AE62-4BBD-9767-0683C1A64A5B}">
      <dsp:nvSpPr>
        <dsp:cNvPr id="0" name=""/>
        <dsp:cNvSpPr/>
      </dsp:nvSpPr>
      <dsp:spPr>
        <a:xfrm rot="5400000">
          <a:off x="4792650" y="1623663"/>
          <a:ext cx="2415910" cy="4000404"/>
        </a:xfrm>
        <a:prstGeom prst="round1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體育班</a:t>
          </a:r>
          <a:r>
            <a:rPr lang="en-US" altLang="zh-TW" sz="2400" kern="1200" dirty="0">
              <a:latin typeface="標楷體" pitchFamily="65" charset="-120"/>
              <a:ea typeface="標楷體" pitchFamily="65" charset="-120"/>
            </a:rPr>
            <a:t>-15</a:t>
          </a: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班    </a:t>
          </a:r>
          <a:r>
            <a:rPr lang="en-US" altLang="zh-TW" sz="2400" kern="12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472</a:t>
          </a: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個名額</a:t>
          </a:r>
          <a:br>
            <a:rPr lang="en-US" altLang="zh-TW" sz="2400" kern="1200" dirty="0">
              <a:latin typeface="標楷體" pitchFamily="65" charset="-120"/>
              <a:ea typeface="標楷體" pitchFamily="65" charset="-120"/>
            </a:rPr>
          </a:b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藝才美術班</a:t>
          </a:r>
          <a:r>
            <a:rPr lang="en-US" altLang="zh-TW" sz="2400" kern="1200" dirty="0">
              <a:latin typeface="標楷體" pitchFamily="65" charset="-120"/>
              <a:ea typeface="標楷體" pitchFamily="65" charset="-120"/>
            </a:rPr>
            <a:t>-4</a:t>
          </a: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400" kern="12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100</a:t>
          </a: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個名額</a:t>
          </a:r>
          <a:br>
            <a:rPr lang="en-US" altLang="zh-TW" sz="2400" kern="1200" dirty="0">
              <a:latin typeface="標楷體" pitchFamily="65" charset="-120"/>
              <a:ea typeface="標楷體" pitchFamily="65" charset="-120"/>
            </a:rPr>
          </a:b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藝才音樂班</a:t>
          </a:r>
          <a:r>
            <a:rPr lang="en-US" altLang="zh-TW" sz="2400" kern="1200" dirty="0">
              <a:latin typeface="標楷體" pitchFamily="65" charset="-120"/>
              <a:ea typeface="標楷體" pitchFamily="65" charset="-120"/>
            </a:rPr>
            <a:t>-3</a:t>
          </a: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400" kern="12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75</a:t>
          </a: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個名額</a:t>
          </a:r>
          <a:br>
            <a:rPr lang="en-US" altLang="zh-TW" sz="2400" kern="1200" dirty="0">
              <a:latin typeface="標楷體" pitchFamily="65" charset="-120"/>
              <a:ea typeface="標楷體" pitchFamily="65" charset="-120"/>
            </a:rPr>
          </a:b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藝才舞蹈班</a:t>
          </a:r>
          <a:r>
            <a:rPr lang="en-US" altLang="zh-TW" sz="2400" kern="12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400" kern="12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25</a:t>
          </a: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個名額</a:t>
          </a:r>
        </a:p>
      </dsp:txBody>
      <dsp:txXfrm rot="-5400000">
        <a:off x="4000403" y="3019888"/>
        <a:ext cx="4000404" cy="1811932"/>
      </dsp:txXfrm>
    </dsp:sp>
    <dsp:sp modelId="{7595E15C-553B-471B-9ADC-ED155AB191E3}">
      <dsp:nvSpPr>
        <dsp:cNvPr id="0" name=""/>
        <dsp:cNvSpPr/>
      </dsp:nvSpPr>
      <dsp:spPr>
        <a:xfrm>
          <a:off x="2621212" y="1811932"/>
          <a:ext cx="2758382" cy="1207955"/>
        </a:xfrm>
        <a:prstGeom prst="roundRect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kern="1200" dirty="0">
              <a:latin typeface="標楷體" pitchFamily="65" charset="-120"/>
              <a:ea typeface="標楷體" pitchFamily="65" charset="-120"/>
            </a:rPr>
            <a:t>115</a:t>
          </a:r>
          <a:r>
            <a:rPr lang="zh-TW" altLang="en-US" sz="2000" kern="1200" dirty="0">
              <a:latin typeface="標楷體" pitchFamily="65" charset="-120"/>
              <a:ea typeface="標楷體" pitchFamily="65" charset="-120"/>
            </a:rPr>
            <a:t>學年度桃連區特色招生甄選</a:t>
          </a:r>
        </a:p>
      </dsp:txBody>
      <dsp:txXfrm>
        <a:off x="2680180" y="1870900"/>
        <a:ext cx="2640446" cy="10900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539567-1F23-4E76-A758-5A862BB9EFFC}">
      <dsp:nvSpPr>
        <dsp:cNvPr id="0" name=""/>
        <dsp:cNvSpPr/>
      </dsp:nvSpPr>
      <dsp:spPr>
        <a:xfrm>
          <a:off x="2292934" y="0"/>
          <a:ext cx="1534272" cy="1736990"/>
        </a:xfrm>
        <a:prstGeom prst="rightArrow">
          <a:avLst>
            <a:gd name="adj1" fmla="val 75000"/>
            <a:gd name="adj2" fmla="val 50000"/>
          </a:avLst>
        </a:prstGeom>
        <a:solidFill>
          <a:srgbClr val="B1FFFF">
            <a:alpha val="90000"/>
          </a:srgb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b="1" u="sng" kern="1200" dirty="0">
              <a:solidFill>
                <a:schemeClr val="tx1"/>
              </a:solidFill>
            </a:rPr>
            <a:t>採計</a:t>
          </a:r>
          <a:r>
            <a:rPr lang="en-US" altLang="zh-TW" sz="2000" b="1" u="sng" kern="1200" dirty="0">
              <a:solidFill>
                <a:schemeClr val="tx1"/>
              </a:solidFill>
            </a:rPr>
            <a:t>32</a:t>
          </a:r>
          <a:r>
            <a:rPr lang="zh-TW" altLang="en-US" sz="2000" b="1" u="sng" kern="1200" dirty="0">
              <a:solidFill>
                <a:schemeClr val="tx1"/>
              </a:solidFill>
            </a:rPr>
            <a:t>分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>
              <a:solidFill>
                <a:schemeClr val="tx1"/>
              </a:solidFill>
            </a:rPr>
            <a:t>總分</a:t>
          </a:r>
          <a:r>
            <a:rPr lang="en-US" altLang="zh-TW" sz="2000" kern="1200" dirty="0">
              <a:solidFill>
                <a:schemeClr val="tx1"/>
              </a:solidFill>
            </a:rPr>
            <a:t>32</a:t>
          </a:r>
          <a:r>
            <a:rPr lang="zh-TW" altLang="en-US" sz="2000" kern="1200" dirty="0">
              <a:solidFill>
                <a:schemeClr val="tx1"/>
              </a:solidFill>
            </a:rPr>
            <a:t>分</a:t>
          </a:r>
        </a:p>
      </dsp:txBody>
      <dsp:txXfrm>
        <a:off x="2292934" y="217124"/>
        <a:ext cx="958920" cy="1302742"/>
      </dsp:txXfrm>
    </dsp:sp>
    <dsp:sp modelId="{50818BBC-F477-4D9E-837A-21259D15C457}">
      <dsp:nvSpPr>
        <dsp:cNvPr id="0" name=""/>
        <dsp:cNvSpPr/>
      </dsp:nvSpPr>
      <dsp:spPr>
        <a:xfrm>
          <a:off x="997" y="0"/>
          <a:ext cx="2291937" cy="1736990"/>
        </a:xfrm>
        <a:prstGeom prst="roundRect">
          <a:avLst/>
        </a:prstGeom>
        <a:solidFill>
          <a:srgbClr val="00009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適性輔導</a:t>
          </a:r>
        </a:p>
      </dsp:txBody>
      <dsp:txXfrm>
        <a:off x="85790" y="84793"/>
        <a:ext cx="2122351" cy="1567404"/>
      </dsp:txXfrm>
    </dsp:sp>
    <dsp:sp modelId="{B9BF2826-A93F-484E-809F-0952285A6A23}">
      <dsp:nvSpPr>
        <dsp:cNvPr id="0" name=""/>
        <dsp:cNvSpPr/>
      </dsp:nvSpPr>
      <dsp:spPr>
        <a:xfrm>
          <a:off x="2285214" y="1910689"/>
          <a:ext cx="1542135" cy="1736990"/>
        </a:xfrm>
        <a:prstGeom prst="rightArrow">
          <a:avLst>
            <a:gd name="adj1" fmla="val 75000"/>
            <a:gd name="adj2" fmla="val 50000"/>
          </a:avLst>
        </a:prstGeom>
        <a:solidFill>
          <a:srgbClr val="B1FFFF">
            <a:alpha val="90000"/>
          </a:srgbClr>
        </a:solidFill>
        <a:ln w="25400" cap="flat" cmpd="sng" algn="ctr">
          <a:solidFill>
            <a:srgbClr val="0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b="1" u="sng" kern="1200" dirty="0">
              <a:solidFill>
                <a:schemeClr val="tx1"/>
              </a:solidFill>
            </a:rPr>
            <a:t>採計</a:t>
          </a:r>
          <a:r>
            <a:rPr lang="en-US" altLang="zh-TW" sz="2000" b="1" u="sng" kern="1200" dirty="0">
              <a:solidFill>
                <a:schemeClr val="tx1"/>
              </a:solidFill>
            </a:rPr>
            <a:t>35</a:t>
          </a:r>
          <a:r>
            <a:rPr lang="zh-TW" altLang="en-US" sz="2000" b="1" u="sng" kern="1200" dirty="0">
              <a:solidFill>
                <a:schemeClr val="tx1"/>
              </a:solidFill>
            </a:rPr>
            <a:t>分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>
              <a:solidFill>
                <a:schemeClr val="tx1"/>
              </a:solidFill>
            </a:rPr>
            <a:t>總分</a:t>
          </a:r>
          <a:r>
            <a:rPr lang="en-US" altLang="zh-TW" sz="2000" kern="1200" dirty="0">
              <a:solidFill>
                <a:schemeClr val="tx1"/>
              </a:solidFill>
            </a:rPr>
            <a:t>42</a:t>
          </a:r>
          <a:r>
            <a:rPr lang="zh-TW" altLang="en-US" sz="2000" kern="1200" dirty="0">
              <a:solidFill>
                <a:schemeClr val="tx1"/>
              </a:solidFill>
            </a:rPr>
            <a:t>分</a:t>
          </a:r>
        </a:p>
      </dsp:txBody>
      <dsp:txXfrm>
        <a:off x="2285214" y="2127813"/>
        <a:ext cx="963834" cy="1302742"/>
      </dsp:txXfrm>
    </dsp:sp>
    <dsp:sp modelId="{09D89B46-01BD-4CE7-8FF2-34FB9ACC1234}">
      <dsp:nvSpPr>
        <dsp:cNvPr id="0" name=""/>
        <dsp:cNvSpPr/>
      </dsp:nvSpPr>
      <dsp:spPr>
        <a:xfrm>
          <a:off x="453" y="1957171"/>
          <a:ext cx="2284360" cy="1736990"/>
        </a:xfrm>
        <a:prstGeom prst="roundRect">
          <a:avLst/>
        </a:prstGeom>
        <a:solidFill>
          <a:srgbClr val="00009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多元學習</a:t>
          </a:r>
        </a:p>
      </dsp:txBody>
      <dsp:txXfrm>
        <a:off x="85246" y="2041964"/>
        <a:ext cx="2114774" cy="1567404"/>
      </dsp:txXfrm>
    </dsp:sp>
    <dsp:sp modelId="{413D0A37-9639-43F8-AAA7-6563C960F0FF}">
      <dsp:nvSpPr>
        <dsp:cNvPr id="0" name=""/>
        <dsp:cNvSpPr/>
      </dsp:nvSpPr>
      <dsp:spPr>
        <a:xfrm>
          <a:off x="2185500" y="3821378"/>
          <a:ext cx="1541149" cy="1736990"/>
        </a:xfrm>
        <a:prstGeom prst="rightArrow">
          <a:avLst>
            <a:gd name="adj1" fmla="val 75000"/>
            <a:gd name="adj2" fmla="val 50000"/>
          </a:avLst>
        </a:prstGeom>
        <a:solidFill>
          <a:srgbClr val="B1FFFF">
            <a:alpha val="90000"/>
          </a:srgbClr>
        </a:solidFill>
        <a:ln w="25400" cap="flat" cmpd="sng" algn="ctr">
          <a:solidFill>
            <a:srgbClr val="0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600" tIns="15240" rIns="0" bIns="15240" numCol="1" spcCol="1270" anchor="ctr" anchorCtr="0">
          <a:noAutofit/>
        </a:bodyPr>
        <a:lstStyle/>
        <a:p>
          <a:pPr marL="2520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TW" sz="2400" kern="1200" dirty="0">
              <a:solidFill>
                <a:schemeClr val="tx1"/>
              </a:solidFill>
              <a:latin typeface="+mn-lt"/>
            </a:rPr>
            <a:t>33</a:t>
          </a:r>
          <a:r>
            <a:rPr lang="zh-TW" altLang="en-US" sz="2400" kern="1200" dirty="0">
              <a:solidFill>
                <a:schemeClr val="tx1"/>
              </a:solidFill>
              <a:latin typeface="+mn-lt"/>
            </a:rPr>
            <a:t>分</a:t>
          </a:r>
        </a:p>
      </dsp:txBody>
      <dsp:txXfrm>
        <a:off x="2185500" y="4038502"/>
        <a:ext cx="963218" cy="1302742"/>
      </dsp:txXfrm>
    </dsp:sp>
    <dsp:sp modelId="{BDD9785E-5988-4D9A-BEBF-25DE815D2930}">
      <dsp:nvSpPr>
        <dsp:cNvPr id="0" name=""/>
        <dsp:cNvSpPr/>
      </dsp:nvSpPr>
      <dsp:spPr>
        <a:xfrm>
          <a:off x="19506" y="3821378"/>
          <a:ext cx="2281591" cy="1736990"/>
        </a:xfrm>
        <a:prstGeom prst="roundRect">
          <a:avLst/>
        </a:prstGeom>
        <a:solidFill>
          <a:srgbClr val="00009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教育會考</a:t>
          </a:r>
        </a:p>
      </dsp:txBody>
      <dsp:txXfrm>
        <a:off x="104299" y="3906171"/>
        <a:ext cx="2112005" cy="15674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B773A-443A-F24F-A937-5A59AE6AA9D4}">
      <dsp:nvSpPr>
        <dsp:cNvPr id="0" name=""/>
        <dsp:cNvSpPr/>
      </dsp:nvSpPr>
      <dsp:spPr>
        <a:xfrm>
          <a:off x="0" y="0"/>
          <a:ext cx="8983662" cy="5616608"/>
        </a:xfrm>
        <a:prstGeom prst="rightArrow">
          <a:avLst/>
        </a:prstGeom>
        <a:solidFill>
          <a:schemeClr val="accent5"/>
        </a:soli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algn="r"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r>
              <a:rPr lang="en-US" altLang="zh-TW"/>
              <a:t>20130522</a:t>
            </a:r>
            <a:r>
              <a:rPr lang="zh-TW" altLang="en-US"/>
              <a:t>會議資料</a:t>
            </a:r>
            <a:endParaRPr lang="en-US" altLang="zh-TW"/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39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9690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algn="r" defTabSz="879475">
              <a:defRPr sz="1200">
                <a:latin typeface="Arial" pitchFamily="34" charset="0"/>
              </a:defRPr>
            </a:lvl1pPr>
          </a:lstStyle>
          <a:p>
            <a:fld id="{5751B700-6D00-4555-85D8-F6046E46085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algn="r"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C9730AAF-7B1A-4047-8AF2-47A5B93FFEF1}" type="datetimeFigureOut">
              <a:rPr lang="zh-TW" altLang="en-US"/>
              <a:pPr>
                <a:defRPr/>
              </a:pPr>
              <a:t>2026/10/2</a:t>
            </a:fld>
            <a:endParaRPr lang="en-US" altLang="zh-TW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714875"/>
            <a:ext cx="54419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167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67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algn="r" defTabSz="879475">
              <a:defRPr sz="1200">
                <a:latin typeface="Arial" pitchFamily="34" charset="0"/>
              </a:defRPr>
            </a:lvl1pPr>
          </a:lstStyle>
          <a:p>
            <a:fld id="{E73A443C-5C70-497E-AA06-012DFBD0CD12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3A443C-5C70-497E-AA06-012DFBD0CD12}" type="slidenum">
              <a:rPr lang="zh-TW" altLang="en-US" smtClean="0"/>
              <a:pPr/>
              <a:t>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0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319" tIns="44159" rIns="88319" bIns="44159"/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0879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319" tIns="44159" rIns="88319" bIns="44159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87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 lIns="95546" tIns="95546" rIns="95546" bIns="95546" anchor="ctr"/>
          <a:lstStyle/>
          <a:p>
            <a:pPr>
              <a:spcBef>
                <a:spcPct val="0"/>
              </a:spcBef>
            </a:pPr>
            <a:endParaRPr lang="zh-TW" altLang="en-US" sz="1100"/>
          </a:p>
        </p:txBody>
      </p:sp>
      <p:sp>
        <p:nvSpPr>
          <p:cNvPr id="10243" name="Shape 88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87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 lIns="95546" tIns="95546" rIns="95546" bIns="95546" anchor="ctr"/>
          <a:lstStyle/>
          <a:p>
            <a:pPr>
              <a:spcBef>
                <a:spcPct val="0"/>
              </a:spcBef>
            </a:pPr>
            <a:endParaRPr lang="zh-TW" altLang="en-US" sz="1100"/>
          </a:p>
        </p:txBody>
      </p:sp>
      <p:sp>
        <p:nvSpPr>
          <p:cNvPr id="10243" name="Shape 88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061757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87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 lIns="95546" tIns="95546" rIns="95546" bIns="95546" anchor="ctr"/>
          <a:lstStyle/>
          <a:p>
            <a:pPr>
              <a:spcBef>
                <a:spcPct val="0"/>
              </a:spcBef>
            </a:pPr>
            <a:endParaRPr lang="zh-TW" altLang="en-US" sz="1100" dirty="0"/>
          </a:p>
        </p:txBody>
      </p:sp>
      <p:sp>
        <p:nvSpPr>
          <p:cNvPr id="10243" name="Shape 88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771140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3A443C-5C70-497E-AA06-012DFBD0CD12}" type="slidenum">
              <a:rPr lang="zh-TW" altLang="en-US" smtClean="0"/>
              <a:pPr/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3973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3A443C-5C70-497E-AA06-012DFBD0CD12}" type="slidenum">
              <a:rPr lang="zh-TW" altLang="en-US" smtClean="0"/>
              <a:pPr/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447040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1363"/>
            <a:ext cx="6621463" cy="3725862"/>
          </a:xfrm>
          <a:ln/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1944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2458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6DA0FA14-5320-4F7A-8A74-CCEDCA5E6E46}" type="slidenum">
              <a:rPr lang="zh-TW" altLang="en-US" sz="1200">
                <a:latin typeface="Arial" pitchFamily="34" charset="0"/>
              </a:rPr>
              <a:pPr algn="r" defTabSz="912813"/>
              <a:t>20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26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26628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117BB977-6948-4E47-9EF3-B424D203A7A2}" type="slidenum">
              <a:rPr lang="zh-TW" altLang="en-US" sz="1200">
                <a:latin typeface="Arial" pitchFamily="34" charset="0"/>
              </a:rPr>
              <a:pPr algn="r" defTabSz="912813"/>
              <a:t>27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2867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28676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FD17D719-0DBC-45C6-9B25-46D6A1DD9FCF}" type="slidenum">
              <a:rPr lang="zh-TW" altLang="en-US" sz="1200">
                <a:latin typeface="Arial" pitchFamily="34" charset="0"/>
              </a:rPr>
              <a:pPr algn="r" defTabSz="912813"/>
              <a:t>28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3825" y="509588"/>
            <a:ext cx="4532313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4" name="備忘稿版面配置區 2"/>
          <p:cNvSpPr>
            <a:spLocks noGrp="1"/>
          </p:cNvSpPr>
          <p:nvPr>
            <p:ph type="body" idx="1"/>
          </p:nvPr>
        </p:nvSpPr>
        <p:spPr bwMode="auto">
          <a:xfrm>
            <a:off x="982663" y="3228975"/>
            <a:ext cx="7891462" cy="3059113"/>
          </a:xfrm>
          <a:noFill/>
        </p:spPr>
        <p:txBody>
          <a:bodyPr wrap="square" lIns="94751" tIns="47376" rIns="94751" bIns="47376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105475" name="投影片編號版面配置區 3"/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751" tIns="47376" rIns="94751" bIns="47376" anchor="b"/>
          <a:lstStyle/>
          <a:p>
            <a:pPr algn="r" defTabSz="912813" eaLnBrk="0" hangingPunct="0"/>
            <a:fld id="{9D2968D5-B14B-4375-98A9-0CE34B13824A}" type="slidenum">
              <a:rPr lang="zh-TW" altLang="en-US" sz="1200"/>
              <a:pPr algn="r" defTabSz="912813" eaLnBrk="0" hangingPunct="0"/>
              <a:t>29</a:t>
            </a:fld>
            <a:endParaRPr lang="en-US" altLang="zh-TW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3825" y="509588"/>
            <a:ext cx="4532313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4" name="備忘稿版面配置區 2"/>
          <p:cNvSpPr>
            <a:spLocks noGrp="1"/>
          </p:cNvSpPr>
          <p:nvPr>
            <p:ph type="body" idx="1"/>
          </p:nvPr>
        </p:nvSpPr>
        <p:spPr bwMode="auto">
          <a:xfrm>
            <a:off x="982663" y="3228975"/>
            <a:ext cx="7891462" cy="3059113"/>
          </a:xfrm>
          <a:noFill/>
        </p:spPr>
        <p:txBody>
          <a:bodyPr wrap="square" lIns="94751" tIns="47376" rIns="94751" bIns="47376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105475" name="投影片編號版面配置區 3"/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751" tIns="47376" rIns="94751" bIns="47376" anchor="b"/>
          <a:lstStyle/>
          <a:p>
            <a:pPr algn="r" defTabSz="912813" eaLnBrk="0" hangingPunct="0"/>
            <a:fld id="{9D2968D5-B14B-4375-98A9-0CE34B13824A}" type="slidenum">
              <a:rPr lang="zh-TW" altLang="en-US" sz="1200"/>
              <a:pPr algn="r" defTabSz="912813" eaLnBrk="0" hangingPunct="0"/>
              <a:t>30</a:t>
            </a:fld>
            <a:endParaRPr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38853459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1363"/>
            <a:ext cx="6621463" cy="3725862"/>
          </a:xfrm>
          <a:ln/>
        </p:spPr>
      </p:sp>
      <p:sp>
        <p:nvSpPr>
          <p:cNvPr id="30723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4875"/>
            <a:ext cx="5441950" cy="4468813"/>
          </a:xfrm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3072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9B578F30-3DA6-4D12-801A-450160911C63}" type="slidenum">
              <a:rPr lang="zh-TW" altLang="en-US" sz="1200">
                <a:latin typeface="Arial" pitchFamily="34" charset="0"/>
              </a:rPr>
              <a:pPr algn="r" defTabSz="912813"/>
              <a:t>31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3686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686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7CD40F-6B2F-4F70-AE9D-A45F9693BA09}" type="slidenum">
              <a:rPr lang="zh-TW" altLang="en-US"/>
              <a:pPr/>
              <a:t>33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3993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TW" altLang="en-US">
                <a:latin typeface="Arial" pitchFamily="34" charset="0"/>
              </a:rPr>
              <a:t>如果八、九年級的家長尚未看過這本手冊，可詢問導師或學校輔導處。</a:t>
            </a:r>
          </a:p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3994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 eaLnBrk="1" hangingPunct="1"/>
            <a:fld id="{305BFFDD-810B-4A47-9CEF-CDF0816B7C1C}" type="slidenum">
              <a:rPr lang="zh-TW" altLang="en-US" sz="1200">
                <a:latin typeface="Arial" pitchFamily="34" charset="0"/>
              </a:rPr>
              <a:pPr algn="r" defTabSz="912813" eaLnBrk="1" hangingPunct="1"/>
              <a:t>35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1" hangingPunct="1"/>
            <a:fld id="{6E311AA4-33BD-4A6E-AB82-2A40DEE22530}" type="slidenum">
              <a:rPr lang="zh-TW" altLang="en-US"/>
              <a:pPr eaLnBrk="1" hangingPunct="1"/>
              <a:t>36</a:t>
            </a:fld>
            <a:endParaRPr lang="en-US" altLang="zh-TW"/>
          </a:p>
        </p:txBody>
      </p:sp>
      <p:sp>
        <p:nvSpPr>
          <p:cNvPr id="41987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6A38B06E-0BDE-4B8A-9CC5-60B9E3AE4E46}" type="slidenum">
              <a:rPr kumimoji="0" lang="zh-TW" altLang="en-US" sz="1200"/>
              <a:pPr defTabSz="912813" eaLnBrk="1" hangingPunct="1"/>
              <a:t>36</a:t>
            </a:fld>
            <a:endParaRPr kumimoji="0" lang="en-US" altLang="zh-TW" sz="1200"/>
          </a:p>
        </p:txBody>
      </p:sp>
      <p:sp>
        <p:nvSpPr>
          <p:cNvPr id="4198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4538"/>
            <a:ext cx="6619875" cy="3724275"/>
          </a:xfrm>
          <a:ln/>
        </p:spPr>
      </p:sp>
      <p:sp>
        <p:nvSpPr>
          <p:cNvPr id="4198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41990" name="投影片編號版面配置區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B903C1A3-046C-4904-AA9C-9FE325744509}" type="slidenum">
              <a:rPr kumimoji="0" lang="zh-TW" altLang="en-US" sz="1200"/>
              <a:pPr defTabSz="912813" eaLnBrk="1" hangingPunct="1"/>
              <a:t>36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1" hangingPunct="1"/>
            <a:fld id="{39834E19-B215-418B-9545-078705126248}" type="slidenum">
              <a:rPr lang="zh-TW" altLang="en-US"/>
              <a:pPr eaLnBrk="1" hangingPunct="1"/>
              <a:t>37</a:t>
            </a:fld>
            <a:endParaRPr lang="en-US" altLang="zh-TW"/>
          </a:p>
        </p:txBody>
      </p:sp>
      <p:sp>
        <p:nvSpPr>
          <p:cNvPr id="44035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CDE7AB27-ECA1-4C89-9DD9-93B4246EF7F6}" type="slidenum">
              <a:rPr kumimoji="0" lang="zh-TW" altLang="en-US" sz="1200"/>
              <a:pPr defTabSz="912813" eaLnBrk="1" hangingPunct="1"/>
              <a:t>37</a:t>
            </a:fld>
            <a:endParaRPr kumimoji="0" lang="en-US" altLang="zh-TW" sz="1200"/>
          </a:p>
        </p:txBody>
      </p:sp>
      <p:sp>
        <p:nvSpPr>
          <p:cNvPr id="4403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4538"/>
            <a:ext cx="6619875" cy="3724275"/>
          </a:xfrm>
          <a:ln/>
        </p:spPr>
      </p:sp>
      <p:sp>
        <p:nvSpPr>
          <p:cNvPr id="4403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44038" name="投影片編號版面配置區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80A6ED9F-5665-4312-9E39-F6D8AC2B9BCF}" type="slidenum">
              <a:rPr kumimoji="0" lang="zh-TW" altLang="en-US" sz="1200"/>
              <a:pPr defTabSz="912813" eaLnBrk="1" hangingPunct="1"/>
              <a:t>37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4608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引導家長從孩子各項的測驗結果，讓孩子比較自己在哪些部份的優勢能力比較好。（不只是和別人比較）</a:t>
            </a:r>
          </a:p>
        </p:txBody>
      </p:sp>
      <p:sp>
        <p:nvSpPr>
          <p:cNvPr id="4608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C281BA09-F2C6-431C-9D49-8E27F351DA82}" type="slidenum">
              <a:rPr lang="zh-TW" altLang="en-US" sz="1200">
                <a:latin typeface="Arial" pitchFamily="34" charset="0"/>
              </a:rPr>
              <a:pPr algn="r" defTabSz="912813"/>
              <a:t>38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522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提醒家長各校使用的測驗不一樣，這只是其中一個測驗。家長可透過輔導處瞭解孩子所做的性向測驗內容。</a:t>
            </a:r>
          </a:p>
        </p:txBody>
      </p:sp>
      <p:sp>
        <p:nvSpPr>
          <p:cNvPr id="522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25DFD1-1636-48CA-95ED-18BCA6E17F70}" type="slidenum">
              <a:rPr lang="zh-TW" altLang="en-US"/>
              <a:pPr/>
              <a:t>39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投影片圖像版面配置區 1">
            <a:extLst>
              <a:ext uri="{FF2B5EF4-FFF2-40B4-BE49-F238E27FC236}">
                <a16:creationId xmlns:a16="http://schemas.microsoft.com/office/drawing/2014/main" id="{06569FB4-B225-427C-8D71-2A7C8734A5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備忘稿版面配置區 2">
            <a:extLst>
              <a:ext uri="{FF2B5EF4-FFF2-40B4-BE49-F238E27FC236}">
                <a16:creationId xmlns:a16="http://schemas.microsoft.com/office/drawing/2014/main" id="{3705B820-08D3-4B0B-9BAD-6C96F32CAF4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62820" name="投影片編號版面配置區 3">
            <a:extLst>
              <a:ext uri="{FF2B5EF4-FFF2-40B4-BE49-F238E27FC236}">
                <a16:creationId xmlns:a16="http://schemas.microsoft.com/office/drawing/2014/main" id="{A2AF7117-BB74-4BF4-83F2-E36E8F68751F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B91D6A12-51C9-4236-8487-A4F0C2A9CC0B}" type="slidenum">
              <a:rPr kumimoji="0" lang="zh-TW" altLang="en-US" sz="1200">
                <a:latin typeface="Calibri" panose="020F0502020204030204" pitchFamily="34" charset="0"/>
              </a:rPr>
              <a:pPr algn="r"/>
              <a:t>40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0453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5427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427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AEC5A0-B129-4D53-9E7D-0CF122C1A009}" type="slidenum">
              <a:rPr lang="zh-TW" altLang="en-US"/>
              <a:pPr/>
              <a:t>41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5632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提醒家長各校使用的測驗不一樣，這只是其中一個測驗。家長可透過輔導處瞭解孩子所做的興趣測驗內容。</a:t>
            </a:r>
          </a:p>
        </p:txBody>
      </p:sp>
      <p:sp>
        <p:nvSpPr>
          <p:cNvPr id="5632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76BD89-4334-4967-8845-0D4128258A4A}" type="slidenum">
              <a:rPr lang="zh-TW" altLang="en-US"/>
              <a:pPr/>
              <a:t>42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58371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5837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D737E3AE-AB21-4229-84DF-08607C4D43EF}" type="slidenum">
              <a:rPr kumimoji="0" lang="zh-TW" altLang="en-US" sz="1200"/>
              <a:pPr algn="r" eaLnBrk="1" hangingPunct="1"/>
              <a:t>43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60419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6042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525C97DD-BF9D-4E7E-A3F9-ECEE92DD167A}" type="slidenum">
              <a:rPr kumimoji="0" lang="zh-TW" altLang="en-US" sz="1200"/>
              <a:pPr algn="r" eaLnBrk="1" hangingPunct="1"/>
              <a:t>44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62467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62468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1FA734F4-5D9B-4A43-A3DF-CF20EF516EE7}" type="slidenum">
              <a:rPr kumimoji="0" lang="zh-TW" altLang="en-US" sz="1200"/>
              <a:pPr algn="r" eaLnBrk="1" hangingPunct="1"/>
              <a:t>45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64515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64516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8C1C0325-DD73-4440-8982-768594360882}" type="slidenum">
              <a:rPr kumimoji="0" lang="zh-TW" altLang="en-US" sz="1200"/>
              <a:pPr algn="r" eaLnBrk="1" hangingPunct="1"/>
              <a:t>46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7270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7270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606248-1EF1-4611-9E7E-BF26CABB6A66}" type="slidenum">
              <a:rPr lang="zh-TW" altLang="en-US"/>
              <a:pPr/>
              <a:t>47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372944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74755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74756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20608435-62CE-4773-B52B-38A30636E8FA}" type="slidenum">
              <a:rPr kumimoji="0" lang="zh-TW" altLang="en-US" sz="1200"/>
              <a:pPr algn="r" eaLnBrk="1" hangingPunct="1"/>
              <a:t>48</a:t>
            </a:fld>
            <a:endParaRPr kumimoji="0" lang="zh-TW" altLang="en-US" sz="1200"/>
          </a:p>
        </p:txBody>
      </p:sp>
    </p:spTree>
    <p:extLst>
      <p:ext uri="{BB962C8B-B14F-4D97-AF65-F5344CB8AC3E}">
        <p14:creationId xmlns:p14="http://schemas.microsoft.com/office/powerpoint/2010/main" val="42573727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3A443C-5C70-497E-AA06-012DFBD0CD12}" type="slidenum">
              <a:rPr lang="zh-TW" altLang="en-US" smtClean="0"/>
              <a:pPr/>
              <a:t>51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784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92163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9216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04A69952-C670-4D03-B369-3A64C3664B12}" type="slidenum">
              <a:rPr kumimoji="0" lang="zh-TW" altLang="en-US" sz="1200"/>
              <a:pPr algn="r" eaLnBrk="1" hangingPunct="1"/>
              <a:t>65</a:t>
            </a:fld>
            <a:endParaRPr kumimoji="0" lang="zh-TW" altLang="en-US" sz="12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3A443C-5C70-497E-AA06-012DFBD0CD12}" type="slidenum">
              <a:rPr lang="zh-TW" altLang="en-US" smtClean="0"/>
              <a:pPr/>
              <a:t>73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334176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圖像版面配置區 1">
            <a:extLst>
              <a:ext uri="{FF2B5EF4-FFF2-40B4-BE49-F238E27FC236}">
                <a16:creationId xmlns:a16="http://schemas.microsoft.com/office/drawing/2014/main" id="{E53FF3A0-DC5A-4F5A-873A-A2DCE9F498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備忘稿版面配置區 2">
            <a:extLst>
              <a:ext uri="{FF2B5EF4-FFF2-40B4-BE49-F238E27FC236}">
                <a16:creationId xmlns:a16="http://schemas.microsoft.com/office/drawing/2014/main" id="{28E85687-79D6-41D0-96AE-71420DB9B2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5364" name="投影片編號版面配置區 3">
            <a:extLst>
              <a:ext uri="{FF2B5EF4-FFF2-40B4-BE49-F238E27FC236}">
                <a16:creationId xmlns:a16="http://schemas.microsoft.com/office/drawing/2014/main" id="{05651F6A-0207-4309-8691-0E9BDAFF8540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51D5D18E-998A-4332-93D6-587A8A147A02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90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投影片編號版面配置區 6"/>
          <p:cNvSpPr txBox="1">
            <a:spLocks noGrp="1"/>
          </p:cNvSpPr>
          <p:nvPr/>
        </p:nvSpPr>
        <p:spPr bwMode="auto">
          <a:xfrm>
            <a:off x="3851541" y="9428221"/>
            <a:ext cx="2945039" cy="4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1" tIns="45661" rIns="91321" bIns="45661" anchor="b"/>
          <a:lstStyle/>
          <a:p>
            <a:pPr algn="r" eaLnBrk="1" hangingPunct="1"/>
            <a:fld id="{89532C1E-C21A-4D02-9D77-3A1AFCF28C1B}" type="slidenum">
              <a:rPr kumimoji="0" lang="zh-TW" altLang="en-US" sz="1200">
                <a:latin typeface="Calibri" pitchFamily="34" charset="0"/>
              </a:rPr>
              <a:pPr algn="r" eaLnBrk="1" hangingPunct="1"/>
              <a:t>91</a:t>
            </a:fld>
            <a:endParaRPr kumimoji="0" lang="en-US" altLang="zh-TW" sz="1200">
              <a:latin typeface="Calibri" pitchFamily="34" charset="0"/>
            </a:endParaRPr>
          </a:p>
        </p:txBody>
      </p:sp>
      <p:sp>
        <p:nvSpPr>
          <p:cNvPr id="11469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114693" name="投影片編號版面配置區 3"/>
          <p:cNvSpPr txBox="1">
            <a:spLocks noGrp="1"/>
          </p:cNvSpPr>
          <p:nvPr/>
        </p:nvSpPr>
        <p:spPr bwMode="auto">
          <a:xfrm>
            <a:off x="3851541" y="9428221"/>
            <a:ext cx="2945039" cy="4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1" tIns="45661" rIns="91321" bIns="45661" anchor="b"/>
          <a:lstStyle/>
          <a:p>
            <a:pPr algn="r" defTabSz="911225" eaLnBrk="1" hangingPunct="1"/>
            <a:fld id="{01392F30-E89A-4389-A3B7-CCCBAADAC494}" type="slidenum">
              <a:rPr kumimoji="0" lang="en-US" altLang="zh-TW" sz="1200">
                <a:latin typeface="Calibri" pitchFamily="34" charset="0"/>
              </a:rPr>
              <a:pPr algn="r" defTabSz="911225" eaLnBrk="1" hangingPunct="1"/>
              <a:t>91</a:t>
            </a:fld>
            <a:endParaRPr kumimoji="0" lang="en-US" altLang="zh-TW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0273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投影片圖像版面配置區 1">
            <a:extLst>
              <a:ext uri="{FF2B5EF4-FFF2-40B4-BE49-F238E27FC236}">
                <a16:creationId xmlns:a16="http://schemas.microsoft.com/office/drawing/2014/main" id="{D96EB435-2956-44EE-9BC5-DCA30BA5A3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備忘稿版面配置區 2">
            <a:extLst>
              <a:ext uri="{FF2B5EF4-FFF2-40B4-BE49-F238E27FC236}">
                <a16:creationId xmlns:a16="http://schemas.microsoft.com/office/drawing/2014/main" id="{281A10B9-BB31-4A81-A12A-9C415FA6BC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9460" name="投影片編號版面配置區 3">
            <a:extLst>
              <a:ext uri="{FF2B5EF4-FFF2-40B4-BE49-F238E27FC236}">
                <a16:creationId xmlns:a16="http://schemas.microsoft.com/office/drawing/2014/main" id="{3793FAC3-81C1-458F-88DF-503E40EFF680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CD41663F-4038-41D3-9662-D6CF4747A2A2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92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5124" name="投影片編號版面配置區 3"/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36DE07E0-C9C4-43B0-A8E8-BE8B57E28E01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93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6850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3A443C-5C70-497E-AA06-012DFBD0CD12}" type="slidenum">
              <a:rPr lang="zh-TW" altLang="en-US" smtClean="0"/>
              <a:pPr/>
              <a:t>98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556967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投影片圖像版面配置區 1">
            <a:extLst>
              <a:ext uri="{FF2B5EF4-FFF2-40B4-BE49-F238E27FC236}">
                <a16:creationId xmlns:a16="http://schemas.microsoft.com/office/drawing/2014/main" id="{3327D265-E2C7-476F-9386-C919E77ED2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7313" y="741363"/>
            <a:ext cx="6623050" cy="37258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備忘稿版面配置區 2">
            <a:extLst>
              <a:ext uri="{FF2B5EF4-FFF2-40B4-BE49-F238E27FC236}">
                <a16:creationId xmlns:a16="http://schemas.microsoft.com/office/drawing/2014/main" id="{C89201B0-0579-4B88-AE71-9D2F91F4236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8221" tIns="44111" rIns="88221" bIns="4411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23556" name="投影片編號版面配置區 3">
            <a:extLst>
              <a:ext uri="{FF2B5EF4-FFF2-40B4-BE49-F238E27FC236}">
                <a16:creationId xmlns:a16="http://schemas.microsoft.com/office/drawing/2014/main" id="{D4504E83-1FBE-4300-AEF8-AF15B08C328C}"/>
              </a:ext>
            </a:extLst>
          </p:cNvPr>
          <p:cNvSpPr txBox="1">
            <a:spLocks noGrp="1"/>
          </p:cNvSpPr>
          <p:nvPr/>
        </p:nvSpPr>
        <p:spPr bwMode="auto">
          <a:xfrm>
            <a:off x="3848100" y="9428163"/>
            <a:ext cx="294798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21" tIns="44111" rIns="88221" bIns="44111"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F9FB65D0-1957-4459-ABD7-B0EA4117ECA1}" type="slidenum">
              <a:rPr kumimoji="0" lang="zh-TW" altLang="en-US" sz="1200">
                <a:solidFill>
                  <a:srgbClr val="000000"/>
                </a:solidFill>
              </a:rPr>
              <a:pPr algn="r" eaLnBrk="1" hangingPunct="1"/>
              <a:t>100</a:t>
            </a:fld>
            <a:endParaRPr kumimoji="0" lang="en-US" altLang="zh-TW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圖像版面配置區 1">
            <a:extLst>
              <a:ext uri="{FF2B5EF4-FFF2-40B4-BE49-F238E27FC236}">
                <a16:creationId xmlns:a16="http://schemas.microsoft.com/office/drawing/2014/main" id="{E53FF3A0-DC5A-4F5A-873A-A2DCE9F498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備忘稿版面配置區 2">
            <a:extLst>
              <a:ext uri="{FF2B5EF4-FFF2-40B4-BE49-F238E27FC236}">
                <a16:creationId xmlns:a16="http://schemas.microsoft.com/office/drawing/2014/main" id="{28E85687-79D6-41D0-96AE-71420DB9B2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5364" name="投影片編號版面配置區 3">
            <a:extLst>
              <a:ext uri="{FF2B5EF4-FFF2-40B4-BE49-F238E27FC236}">
                <a16:creationId xmlns:a16="http://schemas.microsoft.com/office/drawing/2014/main" id="{05651F6A-0207-4309-8691-0E9BDAFF8540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51D5D18E-998A-4332-93D6-587A8A147A02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104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24306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4714875"/>
            <a:ext cx="5435600" cy="4467225"/>
          </a:xfrm>
          <a:noFill/>
          <a:ln/>
        </p:spPr>
        <p:txBody>
          <a:bodyPr lIns="91419" tIns="45709" rIns="91419" bIns="45709"/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45593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563279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備忘稿版面配置區 1">
            <a:extLst>
              <a:ext uri="{FF2B5EF4-FFF2-40B4-BE49-F238E27FC236}">
                <a16:creationId xmlns:a16="http://schemas.microsoft.com/office/drawing/2014/main" id="{F6617EE7-A7A5-7E35-31A0-663F513BEA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0937851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2875" y="768350"/>
            <a:ext cx="6821488" cy="3836988"/>
          </a:xfrm>
          <a:ln/>
        </p:spPr>
      </p:sp>
      <p:sp>
        <p:nvSpPr>
          <p:cNvPr id="15872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20000"/>
              </a:spcBef>
            </a:pPr>
            <a:r>
              <a:rPr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個人賽：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全縣：第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區域性（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縣市以上）：第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全國：第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國際性：第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9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團體賽：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依個人賽積分折半計算。</a:t>
            </a:r>
          </a:p>
          <a:p>
            <a:r>
              <a:rPr lang="zh-TW" altLang="en-US"/>
              <a:t>特優比照第</a:t>
            </a:r>
            <a:r>
              <a:rPr lang="en-US" altLang="zh-TW"/>
              <a:t>1</a:t>
            </a:r>
            <a:r>
              <a:rPr lang="zh-TW" altLang="en-US"/>
              <a:t>名、優等比照第</a:t>
            </a:r>
            <a:r>
              <a:rPr lang="en-US" altLang="zh-TW"/>
              <a:t>2</a:t>
            </a:r>
            <a:r>
              <a:rPr lang="zh-TW" altLang="en-US"/>
              <a:t>名、甲等比照第</a:t>
            </a:r>
            <a:r>
              <a:rPr lang="en-US" altLang="zh-TW"/>
              <a:t>3</a:t>
            </a:r>
            <a:r>
              <a:rPr lang="zh-TW" altLang="en-US"/>
              <a:t>名、乙等比照第</a:t>
            </a:r>
            <a:r>
              <a:rPr lang="en-US" altLang="zh-TW"/>
              <a:t>4</a:t>
            </a:r>
            <a:r>
              <a:rPr lang="zh-TW" altLang="en-US"/>
              <a:t>名。</a:t>
            </a:r>
          </a:p>
        </p:txBody>
      </p:sp>
      <p:sp>
        <p:nvSpPr>
          <p:cNvPr id="158724" name="投影片編號版面配置區 3"/>
          <p:cNvSpPr txBox="1">
            <a:spLocks noGrp="1"/>
          </p:cNvSpPr>
          <p:nvPr/>
        </p:nvSpPr>
        <p:spPr bwMode="auto">
          <a:xfrm>
            <a:off x="4023203" y="9720673"/>
            <a:ext cx="3079202" cy="51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771" tIns="47385" rIns="94771" bIns="47385" anchor="b"/>
          <a:lstStyle/>
          <a:p>
            <a:pPr marL="0" marR="0" lvl="0" indent="0" algn="r" defTabSz="9808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4EB6A5-F5CE-42C2-B342-4CB5B36674C5}" type="slidenum"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  <a:cs typeface="+mn-cs"/>
              </a:rPr>
              <a:pPr marL="0" marR="0" lvl="0" indent="0" algn="r" defTabSz="98087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24459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投影片影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2875" y="768350"/>
            <a:ext cx="6821488" cy="3836988"/>
          </a:xfrm>
          <a:ln/>
        </p:spPr>
      </p:sp>
      <p:sp>
        <p:nvSpPr>
          <p:cNvPr id="1628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TW" altLang="en-US" sz="1100">
                <a:latin typeface="Arial" pitchFamily="34" charset="0"/>
              </a:rPr>
              <a:t>摺頁資料  金雞蛋</a:t>
            </a:r>
            <a:r>
              <a:rPr lang="en-US" altLang="zh-TW" sz="1100">
                <a:latin typeface="Arial" pitchFamily="34" charset="0"/>
              </a:rPr>
              <a:t>(</a:t>
            </a:r>
            <a:r>
              <a:rPr lang="zh-TW" altLang="en-US" sz="1100">
                <a:latin typeface="Arial" pitchFamily="34" charset="0"/>
              </a:rPr>
              <a:t>精、基、待</a:t>
            </a:r>
          </a:p>
          <a:p>
            <a:pPr eaLnBrk="1" hangingPunct="1">
              <a:spcBef>
                <a:spcPct val="0"/>
              </a:spcBef>
            </a:pPr>
            <a:endParaRPr lang="en-US" altLang="zh-TW" sz="1100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zh-TW" altLang="en-US" sz="1100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會考仍在進行試模擬中，請不要隨補習班起舞</a:t>
            </a:r>
            <a:r>
              <a:rPr lang="en-US" altLang="zh-TW" sz="1100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!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 ◎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會考考國英數自社五科，題目難易適中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-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每科成績僅以精熟、基礎、待加強三級表示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 </a:t>
            </a: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※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無需分分計較（</a:t>
            </a: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80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和</a:t>
            </a: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99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分都是精熟），思考、統整應用重於反覆練習作答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 ※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教師的啟發式教學專業更要講究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endParaRPr lang="zh-TW" altLang="en-US"/>
          </a:p>
        </p:txBody>
      </p:sp>
      <p:sp>
        <p:nvSpPr>
          <p:cNvPr id="162820" name="投影片編號版面配置區 3"/>
          <p:cNvSpPr txBox="1">
            <a:spLocks noGrp="1"/>
          </p:cNvSpPr>
          <p:nvPr/>
        </p:nvSpPr>
        <p:spPr bwMode="auto">
          <a:xfrm>
            <a:off x="4023203" y="9720673"/>
            <a:ext cx="3079202" cy="51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771" tIns="47385" rIns="94771" bIns="47385" anchor="b"/>
          <a:lstStyle/>
          <a:p>
            <a:pPr marL="0" marR="0" lvl="0" indent="0" algn="r" defTabSz="9808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1EB6DDB-28E7-4CE6-813B-EB098644F616}" type="slidenum"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  <a:cs typeface="+mn-cs"/>
              </a:rPr>
              <a:pPr marL="0" marR="0" lvl="0" indent="0" algn="r" defTabSz="98087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120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343213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投影片影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1363"/>
            <a:ext cx="6619875" cy="3724275"/>
          </a:xfrm>
          <a:ln/>
        </p:spPr>
      </p:sp>
      <p:sp>
        <p:nvSpPr>
          <p:cNvPr id="164867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6463"/>
            <a:ext cx="5441950" cy="4467225"/>
          </a:xfrm>
          <a:noFill/>
          <a:ln/>
        </p:spPr>
        <p:txBody>
          <a:bodyPr lIns="95115" tIns="47558" rIns="95115" bIns="47558"/>
          <a:lstStyle/>
          <a:p>
            <a:pPr eaLnBrk="1" hangingPunct="1"/>
            <a:r>
              <a:rPr lang="zh-TW" altLang="en-US">
                <a:latin typeface="Arial" pitchFamily="34" charset="0"/>
              </a:rPr>
              <a:t>摺頁資料</a:t>
            </a:r>
          </a:p>
          <a:p>
            <a:pPr eaLnBrk="1" hangingPunct="1"/>
            <a:endParaRPr lang="zh-TW" altLang="en-US">
              <a:latin typeface="Arial" pitchFamily="34" charset="0"/>
            </a:endParaRPr>
          </a:p>
        </p:txBody>
      </p:sp>
      <p:sp>
        <p:nvSpPr>
          <p:cNvPr id="164868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115" tIns="47558" rIns="95115" bIns="47558" anchor="b"/>
          <a:lstStyle/>
          <a:p>
            <a:pPr algn="r" defTabSz="969963" eaLnBrk="1" hangingPunct="1"/>
            <a:fld id="{8032D4D3-6BF3-4093-AC0E-A7723551DE85}" type="slidenum">
              <a:rPr lang="zh-TW" altLang="en-US" sz="1200"/>
              <a:pPr algn="r" defTabSz="969963" eaLnBrk="1" hangingPunct="1"/>
              <a:t>121</a:t>
            </a:fld>
            <a:endParaRPr lang="en-US" altLang="zh-TW" sz="120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投影片圖像版面配置區 1">
            <a:extLst>
              <a:ext uri="{FF2B5EF4-FFF2-40B4-BE49-F238E27FC236}">
                <a16:creationId xmlns:a16="http://schemas.microsoft.com/office/drawing/2014/main" id="{AA9A3965-1890-48C0-B0C3-93C9253652B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5413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備忘稿版面配置區 2">
            <a:extLst>
              <a:ext uri="{FF2B5EF4-FFF2-40B4-BE49-F238E27FC236}">
                <a16:creationId xmlns:a16="http://schemas.microsoft.com/office/drawing/2014/main" id="{1066DEBA-B742-432E-A21A-4A49244C59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82663" y="3228975"/>
            <a:ext cx="7891462" cy="3059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4751" tIns="47376" rIns="94751" bIns="47376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191491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>
              <a:spcBef>
                <a:spcPct val="0"/>
              </a:spcBef>
            </a:pPr>
            <a:endParaRPr lang="en-US" altLang="zh-TW"/>
          </a:p>
          <a:p>
            <a:pPr>
              <a:spcBef>
                <a:spcPct val="0"/>
              </a:spcBef>
            </a:pPr>
            <a:endParaRPr lang="en-US" altLang="zh-TW"/>
          </a:p>
        </p:txBody>
      </p:sp>
      <p:sp>
        <p:nvSpPr>
          <p:cNvPr id="19149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C0FBEC63-D9ED-4A19-8068-A0E01217CDE0}" type="slidenum">
              <a:rPr kumimoji="0" lang="zh-TW" altLang="en-US" sz="1200"/>
              <a:pPr algn="r" eaLnBrk="1" hangingPunct="1"/>
              <a:t>133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投影片編號版面配置區 6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319" tIns="44159" rIns="88319" bIns="44159" anchor="b"/>
          <a:lstStyle/>
          <a:p>
            <a:pPr algn="r" eaLnBrk="1" hangingPunct="1"/>
            <a:fld id="{549133A7-DADE-478E-A5FE-1407FF3DFE57}" type="slidenum">
              <a:rPr lang="zh-TW" altLang="en-US" sz="1200">
                <a:latin typeface="Arial" pitchFamily="34" charset="0"/>
              </a:rPr>
              <a:pPr algn="r" eaLnBrk="1" hangingPunct="1"/>
              <a:t>134</a:t>
            </a:fld>
            <a:endParaRPr lang="en-US" altLang="zh-TW" sz="1200">
              <a:latin typeface="Arial" pitchFamily="34" charset="0"/>
            </a:endParaRPr>
          </a:p>
        </p:txBody>
      </p:sp>
      <p:sp>
        <p:nvSpPr>
          <p:cNvPr id="193539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193540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319" tIns="44159" rIns="88319" bIns="44159"/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193541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03" tIns="44102" rIns="88203" bIns="44102" anchor="b"/>
          <a:lstStyle/>
          <a:p>
            <a:pPr algn="r" defTabSz="912813" eaLnBrk="1" hangingPunct="1"/>
            <a:fld id="{A63B1124-1833-4DB8-BF9B-2C3A73440A50}" type="slidenum">
              <a:rPr lang="en-US" altLang="zh-TW" sz="1200">
                <a:latin typeface="Arial" pitchFamily="34" charset="0"/>
              </a:rPr>
              <a:pPr algn="r" defTabSz="912813" eaLnBrk="1" hangingPunct="1"/>
              <a:t>134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9F936-24D8-4568-894A-8E0C1C9378BA}" type="datetimeFigureOut">
              <a:rPr lang="zh-TW" altLang="en-US"/>
              <a:pPr>
                <a:defRPr/>
              </a:pPr>
              <a:t>2026/10/2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2CCC1-393F-40AB-820A-929276F2FDDC}" type="datetimeFigureOut">
              <a:rPr lang="zh-TW" altLang="en-US"/>
              <a:pPr>
                <a:defRPr/>
              </a:pPr>
              <a:t>2026/10/2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073E8-41AF-49B4-918E-64D12F1D53BB}" type="datetimeFigureOut">
              <a:rPr lang="zh-TW" altLang="en-US"/>
              <a:pPr>
                <a:defRPr/>
              </a:pPr>
              <a:t>2026/10/2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2DC95-E653-4C3C-A249-9F537CCE2818}" type="datetimeFigureOut">
              <a:rPr lang="zh-TW" altLang="en-US"/>
              <a:pPr>
                <a:defRPr/>
              </a:pPr>
              <a:t>2026/10/2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F77A6-4730-4244-B54E-ADF4AFE4915E}" type="datetimeFigureOut">
              <a:rPr lang="zh-TW" altLang="en-US"/>
              <a:pPr>
                <a:defRPr/>
              </a:pPr>
              <a:t>2026/10/2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063C5-EA8A-4373-B85A-3C2B7D317D9B}" type="datetimeFigureOut">
              <a:rPr lang="zh-TW" altLang="en-US"/>
              <a:pPr>
                <a:defRPr/>
              </a:pPr>
              <a:t>2026/10/2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D39A1-5212-46F7-B07C-8A0F5A0111C5}" type="datetimeFigureOut">
              <a:rPr lang="zh-TW" altLang="en-US"/>
              <a:pPr>
                <a:defRPr/>
              </a:pPr>
              <a:t>2026/10/2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4F85C-4055-46BD-A099-66CBC74EC842}" type="datetimeFigureOut">
              <a:rPr lang="zh-TW" altLang="en-US"/>
              <a:pPr>
                <a:defRPr/>
              </a:pPr>
              <a:t>2026/10/2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53110-98B5-40FF-BD1D-A09D7D5047F3}" type="datetimeFigureOut">
              <a:rPr lang="zh-TW" altLang="en-US"/>
              <a:pPr>
                <a:defRPr/>
              </a:pPr>
              <a:t>2026/10/2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0FEA3-968D-49B8-9388-B0C2573D53A8}" type="datetimeFigureOut">
              <a:rPr lang="zh-TW" altLang="en-US"/>
              <a:pPr>
                <a:defRPr/>
              </a:pPr>
              <a:t>2026/10/2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889A7-B72C-4CBD-BC61-DC94BDED97BD}" type="datetimeFigureOut">
              <a:rPr lang="zh-TW" altLang="en-US"/>
              <a:pPr>
                <a:defRPr/>
              </a:pPr>
              <a:t>2026/10/2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 preserve="1">
  <p:cSld name="標題及圖表或組織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SmartArt 版面配置區 2"/>
          <p:cNvSpPr>
            <a:spLocks noGrp="1"/>
          </p:cNvSpPr>
          <p:nvPr>
            <p:ph type="dgm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1D267-5BEB-4CE2-B649-62A5FA1F918A}" type="datetimeFigureOut">
              <a:rPr lang="zh-TW" altLang="en-US"/>
              <a:pPr>
                <a:defRPr/>
              </a:pPr>
              <a:t>2026/10/2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40DB2-80D3-41BB-A6E3-5D6CA369112B}" type="datetime1">
              <a:rPr lang="zh-TW" altLang="en-US" smtClean="0"/>
              <a:t>2026/10/2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24" name="群組 23"/>
          <p:cNvGrpSpPr/>
          <p:nvPr userDrawn="1"/>
        </p:nvGrpSpPr>
        <p:grpSpPr>
          <a:xfrm rot="4739200">
            <a:off x="-219893" y="5477849"/>
            <a:ext cx="1372210" cy="1329418"/>
            <a:chOff x="10692847" y="5485063"/>
            <a:chExt cx="1199834" cy="1162418"/>
          </a:xfrm>
        </p:grpSpPr>
        <p:sp>
          <p:nvSpPr>
            <p:cNvPr id="25" name="Google Shape;174;p11"/>
            <p:cNvSpPr/>
            <p:nvPr/>
          </p:nvSpPr>
          <p:spPr>
            <a:xfrm>
              <a:off x="10692847" y="6042159"/>
              <a:ext cx="447000" cy="447000"/>
            </a:xfrm>
            <a:prstGeom prst="donut">
              <a:avLst>
                <a:gd name="adj" fmla="val 18608"/>
              </a:avLst>
            </a:prstGeom>
            <a:solidFill>
              <a:srgbClr val="F8BB00">
                <a:alpha val="86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77;p11"/>
            <p:cNvSpPr/>
            <p:nvPr/>
          </p:nvSpPr>
          <p:spPr>
            <a:xfrm>
              <a:off x="10914081" y="5668881"/>
              <a:ext cx="978600" cy="978600"/>
            </a:xfrm>
            <a:prstGeom prst="ellipse">
              <a:avLst/>
            </a:prstGeom>
            <a:noFill/>
            <a:ln w="9525" cap="flat" cmpd="sng">
              <a:solidFill>
                <a:srgbClr val="ED4A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79;p11"/>
            <p:cNvSpPr/>
            <p:nvPr/>
          </p:nvSpPr>
          <p:spPr>
            <a:xfrm>
              <a:off x="11253347" y="5485063"/>
              <a:ext cx="287100" cy="287100"/>
            </a:xfrm>
            <a:prstGeom prst="ellipse">
              <a:avLst/>
            </a:prstGeom>
            <a:solidFill>
              <a:srgbClr val="ED4A00">
                <a:alpha val="86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81;p11"/>
            <p:cNvSpPr/>
            <p:nvPr/>
          </p:nvSpPr>
          <p:spPr>
            <a:xfrm>
              <a:off x="11114159" y="5805885"/>
              <a:ext cx="702691" cy="702691"/>
            </a:xfrm>
            <a:prstGeom prst="ellipse">
              <a:avLst/>
            </a:prstGeom>
            <a:solidFill>
              <a:srgbClr val="E8004C">
                <a:alpha val="86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9" name="圖片 2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0" y="6023548"/>
            <a:ext cx="655060" cy="65506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30" name="矩形 29"/>
          <p:cNvSpPr/>
          <p:nvPr userDrawn="1"/>
        </p:nvSpPr>
        <p:spPr>
          <a:xfrm>
            <a:off x="11710" y="-671"/>
            <a:ext cx="12192000" cy="582942"/>
          </a:xfrm>
          <a:prstGeom prst="rect">
            <a:avLst/>
          </a:prstGeom>
          <a:gradFill>
            <a:gsLst>
              <a:gs pos="0">
                <a:srgbClr val="FFF3F3">
                  <a:alpha val="69804"/>
                </a:srgbClr>
              </a:gs>
              <a:gs pos="53000">
                <a:srgbClr val="FFFFCC">
                  <a:alpha val="69804"/>
                </a:srgb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投影片編號版面配置區 5"/>
          <p:cNvSpPr txBox="1">
            <a:spLocks/>
          </p:cNvSpPr>
          <p:nvPr userDrawn="1"/>
        </p:nvSpPr>
        <p:spPr>
          <a:xfrm>
            <a:off x="9413909" y="64674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31B8EA2-46F0-4EFD-AA39-F1D4219E0AB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5" name="Google Shape;91;p6"/>
          <p:cNvSpPr/>
          <p:nvPr userDrawn="1"/>
        </p:nvSpPr>
        <p:spPr>
          <a:xfrm>
            <a:off x="11772548" y="6468381"/>
            <a:ext cx="324000" cy="324000"/>
          </a:xfrm>
          <a:prstGeom prst="ellipse">
            <a:avLst/>
          </a:prstGeom>
          <a:solidFill>
            <a:schemeClr val="bg1"/>
          </a:solidFill>
          <a:ln w="9525" cap="flat" cmpd="sng">
            <a:noFill/>
            <a:prstDash val="dash"/>
            <a:round/>
            <a:headEnd type="none" w="sm" len="sm"/>
            <a:tailEnd type="none" w="sm" len="sm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" name="投影片編號版面配置區 7"/>
          <p:cNvSpPr txBox="1">
            <a:spLocks/>
          </p:cNvSpPr>
          <p:nvPr userDrawn="1"/>
        </p:nvSpPr>
        <p:spPr>
          <a:xfrm>
            <a:off x="11716286" y="6445637"/>
            <a:ext cx="4458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31B8EA2-46F0-4EFD-AA39-F1D4219E0ABE}" type="slidenum">
              <a:rPr lang="zh-TW" altLang="en-US" smtClean="0"/>
              <a:pPr algn="ctr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32201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圖片 6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118" y="0"/>
            <a:ext cx="121877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8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EA2B5C98-BED2-4FF0-AFC1-EEF688675CD8}" type="datetimeFigureOut">
              <a:rPr lang="zh-TW" altLang="en-US"/>
              <a:pPr>
                <a:defRPr/>
              </a:pPr>
              <a:t>2026/10/2</a:t>
            </a:fld>
            <a:endParaRPr lang="zh-TW" altLang="en-US"/>
          </a:p>
        </p:txBody>
      </p:sp>
      <p:sp>
        <p:nvSpPr>
          <p:cNvPr id="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&#26477;&#24030;&#20126;&#36939;&#21010;&#33337;&#22890;&#20896;.mp4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7.xml"/><Relationship Id="rId13" Type="http://schemas.openxmlformats.org/officeDocument/2006/relationships/slide" Target="slide135.xml"/><Relationship Id="rId3" Type="http://schemas.openxmlformats.org/officeDocument/2006/relationships/notesSlide" Target="../notesSlides/notesSlide2.xml"/><Relationship Id="rId7" Type="http://schemas.openxmlformats.org/officeDocument/2006/relationships/slide" Target="slide18.xml"/><Relationship Id="rId12" Type="http://schemas.openxmlformats.org/officeDocument/2006/relationships/slide" Target="slide1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slide" Target="slide17.xml"/><Relationship Id="rId11" Type="http://schemas.openxmlformats.org/officeDocument/2006/relationships/slide" Target="slide122.xml"/><Relationship Id="rId5" Type="http://schemas.openxmlformats.org/officeDocument/2006/relationships/slide" Target="slide3.xml"/><Relationship Id="rId10" Type="http://schemas.openxmlformats.org/officeDocument/2006/relationships/slide" Target="slide104.xml"/><Relationship Id="rId4" Type="http://schemas.openxmlformats.org/officeDocument/2006/relationships/image" Target="../media/image8.png"/><Relationship Id="rId9" Type="http://schemas.openxmlformats.org/officeDocument/2006/relationships/slide" Target="slide9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hyperlink" Target="&#26691;&#36899;&#20813;&#35430;&#33853;&#27036;&#25136;&#30053;&#35299;&#21078;.pptx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12.png"/><Relationship Id="rId5" Type="http://schemas.openxmlformats.org/officeDocument/2006/relationships/hyperlink" Target="&#26691;&#36899;&#20813;&#35430;&#33853;&#27036;&#25136;&#30053;&#35299;&#21078;.pdf" TargetMode="Externa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24.png"/><Relationship Id="rId4" Type="http://schemas.openxmlformats.org/officeDocument/2006/relationships/hyperlink" Target="https://www.cw.com.tw/article/5119830?utm_source=fb_cwbookclub&amp;utm_medium=affiliate&amp;utm_campaign=fb_cwbookclub-affiliate-daily-220211-5119830&amp;fbclid=IwAR0GUIsc7Rg_xnXEAiPxFkk_7n2rAC-RtivwHiDfWvKuWff4elkd_dXlOFU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&#23478;&#29788;&#20998;&#20139;.mp4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50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5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5TpWPXoN8U&amp;t=4s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hyperlink" Target="2022&#26691;&#22290;&#22283;&#20013;&#25216;&#34269;&#31478;&#36093;&#27773;&#20462;&#32068;&#20896;&#36557;%20%20&#20462;&#36554;&#20896;&#36557;&#22899;&#23401;&#38991;&#30591;&#35516;&#65306;&#25105;&#24819;&#25361;&#25136;&#25105;&#30340;&#21147;&#27683;&#65292;&#35731;&#23427;&#29992;&#21040;&#28961;&#38480;&#22823;&#65281;&#65372;&#35242;&#23376;&#22825;&#19979;.mp4" TargetMode="Externa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6.jpeg"/><Relationship Id="rId7" Type="http://schemas.openxmlformats.org/officeDocument/2006/relationships/image" Target="../media/image58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6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7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63.wmf"/><Relationship Id="rId3" Type="http://schemas.openxmlformats.org/officeDocument/2006/relationships/image" Target="../media/image60.jpeg"/><Relationship Id="rId7" Type="http://schemas.openxmlformats.org/officeDocument/2006/relationships/image" Target="../media/image58.wmf"/><Relationship Id="rId12" Type="http://schemas.openxmlformats.org/officeDocument/2006/relationships/oleObject" Target="../embeddings/oleObject4.bin"/><Relationship Id="rId17" Type="http://schemas.openxmlformats.org/officeDocument/2006/relationships/image" Target="../media/image54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65.jpeg"/><Relationship Id="rId1" Type="http://schemas.openxmlformats.org/officeDocument/2006/relationships/tags" Target="../tags/tag27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2.wmf"/><Relationship Id="rId5" Type="http://schemas.openxmlformats.org/officeDocument/2006/relationships/image" Target="../media/image61.jpeg"/><Relationship Id="rId15" Type="http://schemas.openxmlformats.org/officeDocument/2006/relationships/image" Target="../media/image64.wmf"/><Relationship Id="rId10" Type="http://schemas.openxmlformats.org/officeDocument/2006/relationships/oleObject" Target="../embeddings/oleObject3.bin"/><Relationship Id="rId4" Type="http://schemas.openxmlformats.org/officeDocument/2006/relationships/image" Target="../media/image56.jpeg"/><Relationship Id="rId9" Type="http://schemas.openxmlformats.org/officeDocument/2006/relationships/image" Target="../media/image57.wmf"/><Relationship Id="rId14" Type="http://schemas.openxmlformats.org/officeDocument/2006/relationships/oleObject" Target="../embeddings/oleObject5.bin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54.png"/><Relationship Id="rId3" Type="http://schemas.openxmlformats.org/officeDocument/2006/relationships/image" Target="../media/image66.jpeg"/><Relationship Id="rId7" Type="http://schemas.openxmlformats.org/officeDocument/2006/relationships/image" Target="../media/image56.jpeg"/><Relationship Id="rId12" Type="http://schemas.openxmlformats.org/officeDocument/2006/relationships/image" Target="../media/image65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8.xml"/><Relationship Id="rId6" Type="http://schemas.openxmlformats.org/officeDocument/2006/relationships/image" Target="../media/image69.jpeg"/><Relationship Id="rId11" Type="http://schemas.openxmlformats.org/officeDocument/2006/relationships/image" Target="../media/image57.wmf"/><Relationship Id="rId5" Type="http://schemas.openxmlformats.org/officeDocument/2006/relationships/image" Target="../media/image68.jpe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67.jpeg"/><Relationship Id="rId9" Type="http://schemas.openxmlformats.org/officeDocument/2006/relationships/image" Target="../media/image58.wm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13" Type="http://schemas.openxmlformats.org/officeDocument/2006/relationships/image" Target="../media/image54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71.jpeg"/><Relationship Id="rId12" Type="http://schemas.openxmlformats.org/officeDocument/2006/relationships/image" Target="../media/image65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9.xml"/><Relationship Id="rId6" Type="http://schemas.openxmlformats.org/officeDocument/2006/relationships/image" Target="../media/image70.jpeg"/><Relationship Id="rId11" Type="http://schemas.openxmlformats.org/officeDocument/2006/relationships/image" Target="../media/image57.wmf"/><Relationship Id="rId5" Type="http://schemas.openxmlformats.org/officeDocument/2006/relationships/image" Target="../media/image56.jpe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58.wmf"/><Relationship Id="rId9" Type="http://schemas.openxmlformats.org/officeDocument/2006/relationships/image" Target="../media/image7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5" Type="http://schemas.openxmlformats.org/officeDocument/2006/relationships/image" Target="../media/image54.png"/><Relationship Id="rId4" Type="http://schemas.openxmlformats.org/officeDocument/2006/relationships/image" Target="../media/image65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4" Type="http://schemas.openxmlformats.org/officeDocument/2006/relationships/image" Target="../media/image7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4" Type="http://schemas.openxmlformats.org/officeDocument/2006/relationships/image" Target="../media/image8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3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4" Type="http://schemas.openxmlformats.org/officeDocument/2006/relationships/image" Target="../media/image88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4" Type="http://schemas.openxmlformats.org/officeDocument/2006/relationships/image" Target="../media/image90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4" Type="http://schemas.openxmlformats.org/officeDocument/2006/relationships/image" Target="../media/image93.jpe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Relationship Id="rId4" Type="http://schemas.openxmlformats.org/officeDocument/2006/relationships/image" Target="../media/image99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8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9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0.xml"/><Relationship Id="rId4" Type="http://schemas.openxmlformats.org/officeDocument/2006/relationships/image" Target="../media/image105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Relationship Id="rId6" Type="http://schemas.openxmlformats.org/officeDocument/2006/relationships/image" Target="../media/image106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png"/><Relationship Id="rId4" Type="http://schemas.openxmlformats.org/officeDocument/2006/relationships/image" Target="../media/image7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6.xml"/><Relationship Id="rId4" Type="http://schemas.openxmlformats.org/officeDocument/2006/relationships/image" Target="../media/image109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7.xml"/><Relationship Id="rId4" Type="http://schemas.openxmlformats.org/officeDocument/2006/relationships/image" Target="../media/image7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8.xml"/><Relationship Id="rId4" Type="http://schemas.openxmlformats.org/officeDocument/2006/relationships/image" Target="../media/image105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9.xml"/><Relationship Id="rId4" Type="http://schemas.openxmlformats.org/officeDocument/2006/relationships/image" Target="../media/image7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0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1.xml"/><Relationship Id="rId4" Type="http://schemas.openxmlformats.org/officeDocument/2006/relationships/image" Target="../media/image7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2.xml"/><Relationship Id="rId4" Type="http://schemas.openxmlformats.org/officeDocument/2006/relationships/image" Target="../media/image105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4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5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6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8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9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openxmlformats.org/officeDocument/2006/relationships/image" Target="../media/image1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0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1.xml"/><Relationship Id="rId4" Type="http://schemas.openxmlformats.org/officeDocument/2006/relationships/image" Target="../media/image115.jpeg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3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4.xml"/><Relationship Id="rId4" Type="http://schemas.openxmlformats.org/officeDocument/2006/relationships/image" Target="../media/image116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5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6.xml"/><Relationship Id="rId6" Type="http://schemas.openxmlformats.org/officeDocument/2006/relationships/image" Target="../media/image120.pn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8.xml"/></Relationships>
</file>

<file path=ppt/slides/_rels/slide1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notesSlide" Target="../notesSlides/notesSlide47.xml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9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3.jpg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8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notesSlide" Target="../notesSlides/notesSlide48.xml"/><Relationship Id="rId7" Type="http://schemas.openxmlformats.org/officeDocument/2006/relationships/image" Target="../media/image1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0.xml"/><Relationship Id="rId6" Type="http://schemas.openxmlformats.org/officeDocument/2006/relationships/image" Target="../media/image127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1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hyperlink" Target="2022&#26691;&#22290;&#22283;&#20013;&#25216;&#34269;&#31478;&#36093;&#27773;&#20462;&#32068;&#20896;&#36557;%20%20&#20462;&#36554;&#20896;&#36557;&#22899;&#23401;&#38991;&#30591;&#35516;&#65306;&#25105;&#24819;&#25361;&#25136;&#25105;&#30340;&#21147;&#27683;&#65292;&#35731;&#23427;&#29992;&#21040;&#28961;&#38480;&#22823;&#65281;&#65372;&#35242;&#23376;&#22825;&#19979;.mp4" TargetMode="Externa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>
            <a:spLocks noChangeArrowheads="1"/>
          </p:cNvSpPr>
          <p:nvPr/>
        </p:nvSpPr>
        <p:spPr bwMode="auto">
          <a:xfrm>
            <a:off x="3575720" y="849101"/>
            <a:ext cx="748883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chemeClr val="hlink"/>
                </a:solidFill>
                <a:latin typeface="標楷體" pitchFamily="65" charset="-120"/>
                <a:ea typeface="標楷體" pitchFamily="65" charset="-120"/>
                <a:hlinkClick r:id="rId4" action="ppaction://hlinkfile"/>
              </a:rPr>
              <a:t>如何協助孩子進入</a:t>
            </a:r>
            <a:endParaRPr lang="en-US" altLang="zh-TW" sz="5400" b="1" dirty="0">
              <a:solidFill>
                <a:schemeClr val="hlink"/>
              </a:solidFill>
              <a:latin typeface="標楷體" pitchFamily="65" charset="-120"/>
              <a:ea typeface="標楷體" pitchFamily="65" charset="-120"/>
              <a:hlinkClick r:id="rId4" action="ppaction://hlinkfile"/>
            </a:endParaRPr>
          </a:p>
          <a:p>
            <a:pPr algn="ctr"/>
            <a:r>
              <a:rPr lang="zh-TW" altLang="en-US" sz="5400" b="1" dirty="0">
                <a:solidFill>
                  <a:schemeClr val="hlink"/>
                </a:solidFill>
                <a:latin typeface="標楷體" pitchFamily="65" charset="-120"/>
                <a:ea typeface="標楷體" pitchFamily="65" charset="-120"/>
                <a:hlinkClick r:id="rId4" action="ppaction://hlinkfile"/>
              </a:rPr>
              <a:t>心目中理想的第一志願</a:t>
            </a:r>
            <a:endParaRPr lang="zh-TW" altLang="en-US" sz="5400" b="1" dirty="0">
              <a:solidFill>
                <a:schemeClr val="hlink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7F05C4A-3167-86F7-4317-EF6C701139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6231"/>
          <a:stretch/>
        </p:blipFill>
        <p:spPr bwMode="auto">
          <a:xfrm>
            <a:off x="191344" y="1169988"/>
            <a:ext cx="3103563" cy="225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副標題 2">
            <a:extLst>
              <a:ext uri="{FF2B5EF4-FFF2-40B4-BE49-F238E27FC236}">
                <a16:creationId xmlns:a16="http://schemas.microsoft.com/office/drawing/2014/main" id="{245CCFD9-C789-A9D3-5F78-2622557180D6}"/>
              </a:ext>
            </a:extLst>
          </p:cNvPr>
          <p:cNvSpPr>
            <a:spLocks/>
          </p:cNvSpPr>
          <p:nvPr/>
        </p:nvSpPr>
        <p:spPr bwMode="auto">
          <a:xfrm>
            <a:off x="4151784" y="3212976"/>
            <a:ext cx="7416280" cy="187220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spcBef>
                <a:spcPct val="20000"/>
              </a:spcBef>
              <a:buBlip>
                <a:blip r:embed="rId6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7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6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7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kumimoji="0"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桃園市十二年國民基本教育宣導團</a:t>
            </a:r>
            <a:endParaRPr kumimoji="0" lang="en-US" altLang="zh-TW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None/>
              <a:defRPr/>
            </a:pPr>
            <a:r>
              <a:rPr kumimoji="0"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宣講講師：沈萌明</a:t>
            </a:r>
            <a:endParaRPr kumimoji="0" lang="en-US" altLang="zh-TW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None/>
              <a:defRPr/>
            </a:pPr>
            <a:r>
              <a:rPr kumimoji="0" lang="zh-TW" alt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時    </a:t>
            </a:r>
            <a:r>
              <a:rPr kumimoji="0"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間：</a:t>
            </a:r>
            <a:r>
              <a:rPr kumimoji="0" lang="en-US" altLang="zh-TW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115</a:t>
            </a:r>
            <a:r>
              <a:rPr kumimoji="0"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kumimoji="0" lang="en-US" altLang="zh-TW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新細明體" panose="02020500000000000000" pitchFamily="18" charset="-120"/>
              </a:rPr>
              <a:t>10</a:t>
            </a:r>
            <a:r>
              <a:rPr kumimoji="0"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kumimoji="0" lang="en-US" altLang="zh-TW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kumimoji="0"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標題 1"/>
          <p:cNvSpPr>
            <a:spLocks noGrp="1"/>
          </p:cNvSpPr>
          <p:nvPr>
            <p:ph type="title" idx="4294967295"/>
          </p:nvPr>
        </p:nvSpPr>
        <p:spPr>
          <a:xfrm>
            <a:off x="2279576" y="71423"/>
            <a:ext cx="8229600" cy="1143000"/>
          </a:xfrm>
        </p:spPr>
        <p:txBody>
          <a:bodyPr/>
          <a:lstStyle/>
          <a:p>
            <a:pPr algn="l"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          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目 次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2279576" y="980728"/>
            <a:ext cx="8229600" cy="5400600"/>
          </a:xfrm>
        </p:spPr>
        <p:txBody>
          <a:bodyPr>
            <a:noAutofit/>
          </a:bodyPr>
          <a:lstStyle/>
          <a:p>
            <a:pPr eaLnBrk="1" hangingPunct="1">
              <a:spcBef>
                <a:spcPts val="600"/>
              </a:spcBef>
              <a:buFont typeface="Arial" pitchFamily="34" charset="0"/>
              <a:buBlip>
                <a:blip r:embed="rId4"/>
              </a:buBlip>
              <a:defRPr/>
            </a:pP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5" action="ppaction://hlinksldjump"/>
              </a:rPr>
              <a:t>適性入學的成果</a:t>
            </a:r>
            <a:endParaRPr lang="en-US" altLang="zh-TW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ts val="600"/>
              </a:spcBef>
              <a:buFont typeface="Arial" pitchFamily="34" charset="0"/>
              <a:buBlip>
                <a:blip r:embed="rId4"/>
              </a:buBlip>
              <a:defRPr/>
            </a:pP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6" action="ppaction://hlinksldjump"/>
              </a:rPr>
              <a:t>學費補助</a:t>
            </a:r>
            <a:endParaRPr lang="en-US" altLang="zh-TW" sz="3800" b="1" u="sng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ts val="600"/>
              </a:spcBef>
              <a:buFont typeface="Arial" pitchFamily="34" charset="0"/>
              <a:buBlip>
                <a:blip r:embed="rId4"/>
              </a:buBlip>
              <a:defRPr/>
            </a:pP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7" action="ppaction://hlinksldjump"/>
              </a:rPr>
              <a:t>適性輔導</a:t>
            </a:r>
            <a:endParaRPr lang="zh-TW" altLang="en-US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ts val="600"/>
              </a:spcBef>
              <a:buFont typeface="Arial" pitchFamily="34" charset="0"/>
              <a:buBlip>
                <a:blip r:embed="rId4"/>
              </a:buBlip>
              <a:defRPr/>
            </a:pP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8" action="ppaction://hlinksldjump"/>
              </a:rPr>
              <a:t>國中</a:t>
            </a:r>
            <a:r>
              <a:rPr lang="zh-TW" altLang="en-US" sz="3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8" action="ppaction://hlinksldjump"/>
              </a:rPr>
              <a:t>教育會考</a:t>
            </a:r>
            <a:endParaRPr lang="en-US" altLang="zh-TW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ts val="600"/>
              </a:spcBef>
              <a:buFont typeface="Arial" pitchFamily="34" charset="0"/>
              <a:buBlip>
                <a:blip r:embed="rId4"/>
              </a:buBlip>
              <a:defRPr/>
            </a:pP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9" action="ppaction://hlinksldjump"/>
              </a:rPr>
              <a:t>桃連區主要入學管道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重要期程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spcBef>
                <a:spcPts val="600"/>
              </a:spcBef>
              <a:buFont typeface="Arial" pitchFamily="34" charset="0"/>
              <a:buBlip>
                <a:blip r:embed="rId4"/>
              </a:buBlip>
              <a:defRPr/>
            </a:pP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六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0" action="ppaction://hlinksldjump"/>
              </a:rPr>
              <a:t>桃連區免試入學</a:t>
            </a:r>
            <a:endParaRPr lang="en-US" altLang="zh-TW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ts val="600"/>
              </a:spcBef>
              <a:buBlip>
                <a:blip r:embed="rId4"/>
              </a:buBlip>
              <a:defRPr/>
            </a:pP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七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1" action="ppaction://hlinksldjump"/>
              </a:rPr>
              <a:t>五專入學簡介</a:t>
            </a:r>
            <a:endParaRPr lang="en-US" altLang="zh-TW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ts val="600"/>
              </a:spcBef>
              <a:buBlip>
                <a:blip r:embed="rId4"/>
              </a:buBlip>
              <a:defRPr/>
            </a:pP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八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2" action="ppaction://hlinksldjump"/>
              </a:rPr>
              <a:t>適性入學宣導網的說明</a:t>
            </a:r>
            <a:endParaRPr lang="en-US" altLang="zh-TW" sz="3800" b="1" u="sng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ts val="600"/>
              </a:spcBef>
              <a:buBlip>
                <a:blip r:embed="rId4"/>
              </a:buBlip>
              <a:defRPr/>
            </a:pP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九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3" action="ppaction://hlinksldjump"/>
              </a:rPr>
              <a:t>結語</a:t>
            </a:r>
            <a:endParaRPr lang="zh-TW" altLang="en-US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爆炸 1 1"/>
          <p:cNvSpPr/>
          <p:nvPr/>
        </p:nvSpPr>
        <p:spPr bwMode="auto">
          <a:xfrm>
            <a:off x="1703512" y="2348880"/>
            <a:ext cx="576064" cy="50405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" name="爆炸 1 5"/>
          <p:cNvSpPr/>
          <p:nvPr/>
        </p:nvSpPr>
        <p:spPr bwMode="auto">
          <a:xfrm>
            <a:off x="1703512" y="4365104"/>
            <a:ext cx="576064" cy="50405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" name="爆炸 1 6"/>
          <p:cNvSpPr/>
          <p:nvPr/>
        </p:nvSpPr>
        <p:spPr bwMode="auto">
          <a:xfrm>
            <a:off x="1703512" y="5015959"/>
            <a:ext cx="576064" cy="50405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0815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2BEE5B1D-B5D2-AB9B-F388-782A9D423FC0}"/>
              </a:ext>
            </a:extLst>
          </p:cNvPr>
          <p:cNvSpPr/>
          <p:nvPr/>
        </p:nvSpPr>
        <p:spPr bwMode="auto">
          <a:xfrm>
            <a:off x="191344" y="1700808"/>
            <a:ext cx="11809312" cy="4570725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191344" y="1600201"/>
            <a:ext cx="11809312" cy="4525963"/>
          </a:xfrm>
        </p:spPr>
        <p:txBody>
          <a:bodyPr>
            <a:normAutofit/>
          </a:bodyPr>
          <a:lstStyle/>
          <a:p>
            <a:pPr algn="ctr" eaLnBrk="1" hangingPunct="1">
              <a:buFont typeface="Arial" pitchFamily="34" charset="0"/>
              <a:buNone/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桃連區做好準備  迎向</a:t>
            </a:r>
            <a:r>
              <a:rPr lang="en-US" altLang="zh-TW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年國教</a:t>
            </a:r>
          </a:p>
        </p:txBody>
      </p:sp>
      <p:sp>
        <p:nvSpPr>
          <p:cNvPr id="7171" name="投影片編號版面配置區 3"/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>
              <a:buFont typeface="Arial" pitchFamily="34" charset="0"/>
              <a:buNone/>
            </a:pPr>
            <a:fld id="{BB9AEDA9-0CD8-412B-8F8D-7218EFFC2964}" type="slidenum">
              <a:rPr kumimoji="0" lang="zh-TW" altLang="en-US" sz="1200">
                <a:solidFill>
                  <a:srgbClr val="898989"/>
                </a:solidFill>
                <a:ea typeface="微軟正黑體" pitchFamily="34" charset="-120"/>
              </a:rPr>
              <a:pPr algn="r" eaLnBrk="1" hangingPunct="1">
                <a:buFont typeface="Arial" pitchFamily="34" charset="0"/>
                <a:buNone/>
              </a:pPr>
              <a:t>3</a:t>
            </a:fld>
            <a:endParaRPr kumimoji="0" lang="en-US" altLang="zh-TW" sz="1200">
              <a:solidFill>
                <a:srgbClr val="898989"/>
              </a:solidFill>
              <a:ea typeface="微軟正黑體" pitchFamily="34" charset="-120"/>
            </a:endParaRPr>
          </a:p>
        </p:txBody>
      </p:sp>
      <p:sp>
        <p:nvSpPr>
          <p:cNvPr id="5" name="內容版面配置區 2"/>
          <p:cNvSpPr>
            <a:spLocks/>
          </p:cNvSpPr>
          <p:nvPr/>
        </p:nvSpPr>
        <p:spPr bwMode="auto">
          <a:xfrm>
            <a:off x="191344" y="2767643"/>
            <a:ext cx="12000655" cy="352878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Blip>
                <a:blip r:embed="rId3"/>
              </a:buBlip>
              <a:defRPr/>
            </a:pP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率全國之先，從</a:t>
            </a:r>
            <a:r>
              <a:rPr kumimoji="0" lang="en-US" altLang="zh-TW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102</a:t>
            </a: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年度起，每年辦理試模擬測驗及分發作業。</a:t>
            </a:r>
          </a:p>
          <a:p>
            <a:pPr marL="342900" indent="-342900" eaLnBrk="1" hangingPunct="1">
              <a:spcBef>
                <a:spcPct val="20000"/>
              </a:spcBef>
              <a:buBlip>
                <a:blip r:embed="rId3"/>
              </a:buBlip>
              <a:defRPr/>
            </a:pP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115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17-18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辦理全市模擬測驗，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116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7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進行志願選填、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2/12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模擬分發放榜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。</a:t>
            </a:r>
            <a:endParaRPr kumimoji="0" lang="zh-TW" altLang="en-US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42900" indent="-342900" eaLnBrk="1" hangingPunct="1">
              <a:spcBef>
                <a:spcPct val="20000"/>
              </a:spcBef>
              <a:buBlip>
                <a:blip r:embed="rId3"/>
              </a:buBlip>
              <a:defRPr/>
            </a:pP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從</a:t>
            </a:r>
            <a:r>
              <a:rPr kumimoji="0" lang="en-US" altLang="zh-TW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102</a:t>
            </a: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年度起，每年辦理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全市高中職博覽會，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116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3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14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、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15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繼續辦理</a:t>
            </a:r>
            <a: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地點：桃園巨蛋</a:t>
            </a:r>
            <a: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；網路博覽會持續中。</a:t>
            </a:r>
            <a:endParaRPr kumimoji="0" lang="en-US" altLang="zh-TW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42900" indent="-342900" eaLnBrk="1" hangingPunct="1">
              <a:spcBef>
                <a:spcPct val="20000"/>
              </a:spcBef>
              <a:buBlip>
                <a:blip r:embed="rId3"/>
              </a:buBlip>
              <a:defRPr/>
            </a:pP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全員進行適性輔導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。</a:t>
            </a:r>
          </a:p>
        </p:txBody>
      </p:sp>
      <p:sp>
        <p:nvSpPr>
          <p:cNvPr id="7173" name="文字方塊 5"/>
          <p:cNvSpPr txBox="1">
            <a:spLocks noChangeArrowheads="1"/>
          </p:cNvSpPr>
          <p:nvPr/>
        </p:nvSpPr>
        <p:spPr bwMode="auto">
          <a:xfrm>
            <a:off x="2783632" y="586467"/>
            <a:ext cx="62499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TW" altLang="en-US" sz="4800" b="1" dirty="0">
                <a:solidFill>
                  <a:srgbClr val="0000CC"/>
                </a:solidFill>
                <a:latin typeface="Arial" pitchFamily="34" charset="0"/>
                <a:ea typeface="標楷體" pitchFamily="65" charset="-120"/>
              </a:rPr>
              <a:t>一</a:t>
            </a:r>
            <a:r>
              <a:rPr lang="zh-TW" altLang="en-US" sz="4800" b="1" dirty="0"/>
              <a:t>、</a:t>
            </a:r>
            <a:r>
              <a:rPr lang="zh-TW" altLang="en-US" sz="4800" b="1" dirty="0">
                <a:solidFill>
                  <a:srgbClr val="0000CC"/>
                </a:solidFill>
                <a:latin typeface="Arial" pitchFamily="34" charset="0"/>
                <a:ea typeface="標楷體" pitchFamily="65" charset="-120"/>
              </a:rPr>
              <a:t>適性入學的成果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82"/>
          <p:cNvSpPr>
            <a:spLocks noGrp="1"/>
          </p:cNvSpPr>
          <p:nvPr>
            <p:ph type="title" idx="4294967295"/>
          </p:nvPr>
        </p:nvSpPr>
        <p:spPr>
          <a:xfrm>
            <a:off x="1559496" y="247846"/>
            <a:ext cx="8229600" cy="1143000"/>
          </a:xfrm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buSzPct val="25000"/>
            </a:pPr>
            <a:r>
              <a:rPr lang="en-US" altLang="zh-TW" sz="4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115學年度適性入學成果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35662"/>
              </p:ext>
            </p:extLst>
          </p:nvPr>
        </p:nvGraphicFramePr>
        <p:xfrm>
          <a:off x="1127448" y="1957329"/>
          <a:ext cx="9289033" cy="42799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0028">
                  <a:extLst>
                    <a:ext uri="{9D8B030D-6E8A-4147-A177-3AD203B41FA5}">
                      <a16:colId xmlns:a16="http://schemas.microsoft.com/office/drawing/2014/main" val="494805573"/>
                    </a:ext>
                  </a:extLst>
                </a:gridCol>
                <a:gridCol w="1505801">
                  <a:extLst>
                    <a:ext uri="{9D8B030D-6E8A-4147-A177-3AD203B41FA5}">
                      <a16:colId xmlns:a16="http://schemas.microsoft.com/office/drawing/2014/main" val="2385537653"/>
                    </a:ext>
                  </a:extLst>
                </a:gridCol>
                <a:gridCol w="1505801">
                  <a:extLst>
                    <a:ext uri="{9D8B030D-6E8A-4147-A177-3AD203B41FA5}">
                      <a16:colId xmlns:a16="http://schemas.microsoft.com/office/drawing/2014/main" val="2596078452"/>
                    </a:ext>
                  </a:extLst>
                </a:gridCol>
                <a:gridCol w="1505801">
                  <a:extLst>
                    <a:ext uri="{9D8B030D-6E8A-4147-A177-3AD203B41FA5}">
                      <a16:colId xmlns:a16="http://schemas.microsoft.com/office/drawing/2014/main" val="1965127403"/>
                    </a:ext>
                  </a:extLst>
                </a:gridCol>
                <a:gridCol w="1505801">
                  <a:extLst>
                    <a:ext uri="{9D8B030D-6E8A-4147-A177-3AD203B41FA5}">
                      <a16:colId xmlns:a16="http://schemas.microsoft.com/office/drawing/2014/main" val="1405118383"/>
                    </a:ext>
                  </a:extLst>
                </a:gridCol>
                <a:gridCol w="1505801">
                  <a:extLst>
                    <a:ext uri="{9D8B030D-6E8A-4147-A177-3AD203B41FA5}">
                      <a16:colId xmlns:a16="http://schemas.microsoft.com/office/drawing/2014/main" val="2795580015"/>
                    </a:ext>
                  </a:extLst>
                </a:gridCol>
              </a:tblGrid>
              <a:tr h="848285">
                <a:tc>
                  <a:txBody>
                    <a:bodyPr/>
                    <a:lstStyle/>
                    <a:p>
                      <a:pPr marL="30480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統計項目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桃連區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基北區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中投區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台南區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高雄區</a:t>
                      </a:r>
                      <a:endParaRPr lang="zh-TW" sz="2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4108968"/>
                  </a:ext>
                </a:extLst>
              </a:tr>
              <a:tr h="848285">
                <a:tc>
                  <a:txBody>
                    <a:bodyPr/>
                    <a:lstStyle/>
                    <a:p>
                      <a:pPr marL="30480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報名人數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14,353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31</a:t>
                      </a: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,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498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,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479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</a:t>
                      </a: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,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056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,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241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46076622"/>
                  </a:ext>
                </a:extLst>
              </a:tr>
              <a:tr h="848285">
                <a:tc>
                  <a:txBody>
                    <a:bodyPr/>
                    <a:lstStyle/>
                    <a:p>
                      <a:pPr marL="30480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錄取人數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14,236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31</a:t>
                      </a: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,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052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,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394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</a:t>
                      </a: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,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020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,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169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2464501"/>
                  </a:ext>
                </a:extLst>
              </a:tr>
              <a:tr h="424143">
                <a:tc>
                  <a:txBody>
                    <a:bodyPr/>
                    <a:lstStyle/>
                    <a:p>
                      <a:pPr marL="30480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錄取率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99.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18%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</a:t>
                      </a: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.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58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％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99.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58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％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99.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％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99.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49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％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6395083"/>
                  </a:ext>
                </a:extLst>
              </a:tr>
              <a:tr h="655493">
                <a:tc>
                  <a:txBody>
                    <a:bodyPr/>
                    <a:lstStyle/>
                    <a:p>
                      <a:pPr marL="3048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志願</a:t>
                      </a:r>
                    </a:p>
                    <a:p>
                      <a:pPr marL="3048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錄取率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u="sng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49</a:t>
                      </a:r>
                      <a:r>
                        <a:rPr lang="en-US" sz="2000" u="sng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.</a:t>
                      </a:r>
                      <a:r>
                        <a:rPr lang="en-US" altLang="zh-TW" sz="2000" u="sng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22</a:t>
                      </a:r>
                      <a:r>
                        <a:rPr lang="zh-TW" sz="2000" u="sng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％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28</a:t>
                      </a: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.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97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％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.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</a:t>
                      </a: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％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52</a:t>
                      </a: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.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29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％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.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89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％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4844207"/>
                  </a:ext>
                </a:extLst>
              </a:tr>
              <a:tr h="655493">
                <a:tc>
                  <a:txBody>
                    <a:bodyPr/>
                    <a:lstStyle/>
                    <a:p>
                      <a:pPr marL="3048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前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志願</a:t>
                      </a:r>
                    </a:p>
                    <a:p>
                      <a:pPr marL="3048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錄取率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u="sng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</a:t>
                      </a:r>
                      <a:r>
                        <a:rPr lang="en-US" altLang="zh-TW" sz="2000" u="sng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r>
                        <a:rPr lang="en-US" sz="2000" u="sng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.</a:t>
                      </a:r>
                      <a:r>
                        <a:rPr lang="en-US" altLang="zh-TW" sz="2000" u="sng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32</a:t>
                      </a:r>
                      <a:r>
                        <a:rPr lang="zh-TW" sz="2000" u="sng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％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78</a:t>
                      </a: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.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98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％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.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22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％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88</a:t>
                      </a: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.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％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r>
                        <a:rPr lang="en-US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.</a:t>
                      </a:r>
                      <a:r>
                        <a:rPr lang="en-US" alt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85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％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35859161"/>
                  </a:ext>
                </a:extLst>
              </a:tr>
            </a:tbl>
          </a:graphicData>
        </a:graphic>
      </p:graphicFrame>
      <p:sp>
        <p:nvSpPr>
          <p:cNvPr id="9" name="Shape 84"/>
          <p:cNvSpPr>
            <a:spLocks noChangeArrowheads="1"/>
          </p:cNvSpPr>
          <p:nvPr/>
        </p:nvSpPr>
        <p:spPr bwMode="auto">
          <a:xfrm>
            <a:off x="2927648" y="1957329"/>
            <a:ext cx="1440160" cy="4279984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/>
            <a:endParaRPr kumimoji="0" lang="zh-TW" altLang="en-US" sz="18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1" name="Shape 82"/>
          <p:cNvSpPr txBox="1">
            <a:spLocks/>
          </p:cNvSpPr>
          <p:nvPr/>
        </p:nvSpPr>
        <p:spPr bwMode="auto">
          <a:xfrm>
            <a:off x="1127448" y="1156256"/>
            <a:ext cx="1008112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buSzPct val="25000"/>
            </a:pPr>
            <a:r>
              <a:rPr lang="en-US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115</a:t>
            </a: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學年度高級中等學校</a:t>
            </a:r>
            <a:r>
              <a:rPr lang="en-US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都免試入學錄取資訊一覽表</a:t>
            </a:r>
            <a:endParaRPr kumimoji="0" lang="en-US" altLang="zh-TW" sz="3200" b="1" kern="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custDataLst>
      <p:tags r:id="rId1"/>
    </p:custDataLst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82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buSzPct val="25000"/>
            </a:pPr>
            <a:r>
              <a:rPr lang="en-US" altLang="zh-TW" sz="4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115學年度適性入學成果</a:t>
            </a:r>
          </a:p>
        </p:txBody>
      </p:sp>
      <p:sp>
        <p:nvSpPr>
          <p:cNvPr id="11" name="Shape 82"/>
          <p:cNvSpPr txBox="1">
            <a:spLocks/>
          </p:cNvSpPr>
          <p:nvPr/>
        </p:nvSpPr>
        <p:spPr bwMode="auto">
          <a:xfrm>
            <a:off x="1919536" y="1292210"/>
            <a:ext cx="822960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buSzPct val="25000"/>
            </a:pP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本區近</a:t>
            </a:r>
            <a:r>
              <a:rPr lang="en-US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年錄取率</a:t>
            </a:r>
            <a:endParaRPr lang="en-US" altLang="zh-TW" sz="3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Shape 82"/>
          <p:cNvSpPr txBox="1">
            <a:spLocks/>
          </p:cNvSpPr>
          <p:nvPr/>
        </p:nvSpPr>
        <p:spPr bwMode="auto">
          <a:xfrm>
            <a:off x="2063552" y="6206840"/>
            <a:ext cx="8784976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註：本區近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zh-TW" altLang="en-US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志願錄取率及總錄取率皆維持穩定比率。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787880"/>
              </p:ext>
            </p:extLst>
          </p:nvPr>
        </p:nvGraphicFramePr>
        <p:xfrm>
          <a:off x="335360" y="1839354"/>
          <a:ext cx="11377261" cy="41252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8324">
                  <a:extLst>
                    <a:ext uri="{9D8B030D-6E8A-4147-A177-3AD203B41FA5}">
                      <a16:colId xmlns:a16="http://schemas.microsoft.com/office/drawing/2014/main" val="254185441"/>
                    </a:ext>
                  </a:extLst>
                </a:gridCol>
                <a:gridCol w="906267">
                  <a:extLst>
                    <a:ext uri="{9D8B030D-6E8A-4147-A177-3AD203B41FA5}">
                      <a16:colId xmlns:a16="http://schemas.microsoft.com/office/drawing/2014/main" val="29387850"/>
                    </a:ext>
                  </a:extLst>
                </a:gridCol>
                <a:gridCol w="906267">
                  <a:extLst>
                    <a:ext uri="{9D8B030D-6E8A-4147-A177-3AD203B41FA5}">
                      <a16:colId xmlns:a16="http://schemas.microsoft.com/office/drawing/2014/main" val="3235365849"/>
                    </a:ext>
                  </a:extLst>
                </a:gridCol>
                <a:gridCol w="906267">
                  <a:extLst>
                    <a:ext uri="{9D8B030D-6E8A-4147-A177-3AD203B41FA5}">
                      <a16:colId xmlns:a16="http://schemas.microsoft.com/office/drawing/2014/main" val="3986607439"/>
                    </a:ext>
                  </a:extLst>
                </a:gridCol>
                <a:gridCol w="906267">
                  <a:extLst>
                    <a:ext uri="{9D8B030D-6E8A-4147-A177-3AD203B41FA5}">
                      <a16:colId xmlns:a16="http://schemas.microsoft.com/office/drawing/2014/main" val="2464573548"/>
                    </a:ext>
                  </a:extLst>
                </a:gridCol>
                <a:gridCol w="906267">
                  <a:extLst>
                    <a:ext uri="{9D8B030D-6E8A-4147-A177-3AD203B41FA5}">
                      <a16:colId xmlns:a16="http://schemas.microsoft.com/office/drawing/2014/main" val="1283432225"/>
                    </a:ext>
                  </a:extLst>
                </a:gridCol>
                <a:gridCol w="906267">
                  <a:extLst>
                    <a:ext uri="{9D8B030D-6E8A-4147-A177-3AD203B41FA5}">
                      <a16:colId xmlns:a16="http://schemas.microsoft.com/office/drawing/2014/main" val="3941859150"/>
                    </a:ext>
                  </a:extLst>
                </a:gridCol>
                <a:gridCol w="906267">
                  <a:extLst>
                    <a:ext uri="{9D8B030D-6E8A-4147-A177-3AD203B41FA5}">
                      <a16:colId xmlns:a16="http://schemas.microsoft.com/office/drawing/2014/main" val="537544458"/>
                    </a:ext>
                  </a:extLst>
                </a:gridCol>
                <a:gridCol w="906267">
                  <a:extLst>
                    <a:ext uri="{9D8B030D-6E8A-4147-A177-3AD203B41FA5}">
                      <a16:colId xmlns:a16="http://schemas.microsoft.com/office/drawing/2014/main" val="909219341"/>
                    </a:ext>
                  </a:extLst>
                </a:gridCol>
                <a:gridCol w="906267">
                  <a:extLst>
                    <a:ext uri="{9D8B030D-6E8A-4147-A177-3AD203B41FA5}">
                      <a16:colId xmlns:a16="http://schemas.microsoft.com/office/drawing/2014/main" val="735278889"/>
                    </a:ext>
                  </a:extLst>
                </a:gridCol>
                <a:gridCol w="906267">
                  <a:extLst>
                    <a:ext uri="{9D8B030D-6E8A-4147-A177-3AD203B41FA5}">
                      <a16:colId xmlns:a16="http://schemas.microsoft.com/office/drawing/2014/main" val="55710627"/>
                    </a:ext>
                  </a:extLst>
                </a:gridCol>
                <a:gridCol w="906267">
                  <a:extLst>
                    <a:ext uri="{9D8B030D-6E8A-4147-A177-3AD203B41FA5}">
                      <a16:colId xmlns:a16="http://schemas.microsoft.com/office/drawing/2014/main" val="2839369890"/>
                    </a:ext>
                  </a:extLst>
                </a:gridCol>
              </a:tblGrid>
              <a:tr h="796568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學年度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115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114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113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112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111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110</a:t>
                      </a:r>
                      <a:endParaRPr lang="zh-TW" altLang="en-US" sz="19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900" b="1" kern="1200" dirty="0">
                          <a:solidFill>
                            <a:schemeClr val="lt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109</a:t>
                      </a:r>
                      <a:endParaRPr lang="zh-TW" altLang="en-US" sz="1900" b="1" kern="1200" dirty="0">
                        <a:solidFill>
                          <a:schemeClr val="lt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b="1" kern="1200" dirty="0">
                          <a:solidFill>
                            <a:schemeClr val="lt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108 </a:t>
                      </a:r>
                      <a:endParaRPr lang="zh-TW" altLang="en-US" sz="1900" b="1" kern="1200" dirty="0">
                        <a:solidFill>
                          <a:schemeClr val="lt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b="1" kern="1200" dirty="0">
                          <a:solidFill>
                            <a:schemeClr val="lt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107 </a:t>
                      </a:r>
                      <a:endParaRPr lang="zh-TW" altLang="en-US" sz="1900" b="1" kern="1200" dirty="0">
                        <a:solidFill>
                          <a:schemeClr val="lt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b="1" kern="1200" dirty="0">
                          <a:solidFill>
                            <a:schemeClr val="lt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106 </a:t>
                      </a:r>
                      <a:endParaRPr lang="zh-TW" altLang="en-US" sz="1900" b="1" kern="1200" dirty="0">
                        <a:solidFill>
                          <a:schemeClr val="lt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b="1" kern="1200" dirty="0">
                          <a:solidFill>
                            <a:schemeClr val="lt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105</a:t>
                      </a:r>
                      <a:endParaRPr lang="zh-TW" altLang="en-US" sz="1900" b="1" kern="1200" dirty="0">
                        <a:solidFill>
                          <a:schemeClr val="lt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4354298"/>
                  </a:ext>
                </a:extLst>
              </a:tr>
              <a:tr h="1664331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spc="-15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前</a:t>
                      </a:r>
                      <a:r>
                        <a:rPr lang="en-US" sz="2000" kern="100" spc="-15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r>
                        <a:rPr lang="zh-TW" sz="2000" kern="100" spc="-15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志願錄取率</a:t>
                      </a:r>
                      <a:endParaRPr lang="zh-TW" sz="20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92.32%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99.35%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98.85%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91.47%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94.46%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93.44%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93.64%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93.62%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93.7%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92.32%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87.28%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5076855"/>
                  </a:ext>
                </a:extLst>
              </a:tr>
              <a:tr h="1664331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總錄取率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800" kern="1200" dirty="0">
                        <a:solidFill>
                          <a:schemeClr val="dk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99.18%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zh-TW" altLang="en-US" sz="1800" kern="1200" dirty="0">
                        <a:solidFill>
                          <a:schemeClr val="dk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99.8%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99.6%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98.6%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99.47%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99.33%</a:t>
                      </a:r>
                      <a:endParaRPr lang="zh-TW" altLang="en-US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99.08%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98.61%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98.66%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98.70%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96.39%</a:t>
                      </a:r>
                      <a:endParaRPr lang="zh-TW" altLang="en-US" sz="1800" kern="1200" dirty="0">
                        <a:solidFill>
                          <a:schemeClr val="dk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52580339"/>
                  </a:ext>
                </a:extLst>
              </a:tr>
            </a:tbl>
          </a:graphicData>
        </a:graphic>
      </p:graphicFrame>
      <p:sp>
        <p:nvSpPr>
          <p:cNvPr id="8" name="Shape 84"/>
          <p:cNvSpPr>
            <a:spLocks noChangeArrowheads="1"/>
          </p:cNvSpPr>
          <p:nvPr/>
        </p:nvSpPr>
        <p:spPr bwMode="auto">
          <a:xfrm>
            <a:off x="1703512" y="1816900"/>
            <a:ext cx="1008284" cy="412937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/>
            <a:endParaRPr kumimoji="0" lang="zh-TW" altLang="en-US" sz="18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0313275"/>
      </p:ext>
    </p:extLst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82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buSzPct val="25000"/>
            </a:pPr>
            <a:r>
              <a:rPr lang="en-US" altLang="zh-TW" sz="4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115學年度適性入學成果</a:t>
            </a:r>
          </a:p>
        </p:txBody>
      </p:sp>
      <p:sp>
        <p:nvSpPr>
          <p:cNvPr id="11" name="Shape 82"/>
          <p:cNvSpPr txBox="1">
            <a:spLocks/>
          </p:cNvSpPr>
          <p:nvPr/>
        </p:nvSpPr>
        <p:spPr bwMode="auto">
          <a:xfrm>
            <a:off x="1919536" y="1292210"/>
            <a:ext cx="822960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buSzPct val="25000"/>
            </a:pP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本區近</a:t>
            </a:r>
            <a:r>
              <a:rPr lang="en-US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志願序</a:t>
            </a: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錄取率</a:t>
            </a:r>
            <a:endParaRPr lang="en-US" altLang="zh-TW" sz="3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172003"/>
              </p:ext>
            </p:extLst>
          </p:nvPr>
        </p:nvGraphicFramePr>
        <p:xfrm>
          <a:off x="263352" y="2161235"/>
          <a:ext cx="11737300" cy="29343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5932">
                  <a:extLst>
                    <a:ext uri="{9D8B030D-6E8A-4147-A177-3AD203B41FA5}">
                      <a16:colId xmlns:a16="http://schemas.microsoft.com/office/drawing/2014/main" val="254185441"/>
                    </a:ext>
                  </a:extLst>
                </a:gridCol>
                <a:gridCol w="1226421">
                  <a:extLst>
                    <a:ext uri="{9D8B030D-6E8A-4147-A177-3AD203B41FA5}">
                      <a16:colId xmlns:a16="http://schemas.microsoft.com/office/drawing/2014/main" val="2293136945"/>
                    </a:ext>
                  </a:extLst>
                </a:gridCol>
                <a:gridCol w="1226421">
                  <a:extLst>
                    <a:ext uri="{9D8B030D-6E8A-4147-A177-3AD203B41FA5}">
                      <a16:colId xmlns:a16="http://schemas.microsoft.com/office/drawing/2014/main" val="3140166339"/>
                    </a:ext>
                  </a:extLst>
                </a:gridCol>
                <a:gridCol w="1226421">
                  <a:extLst>
                    <a:ext uri="{9D8B030D-6E8A-4147-A177-3AD203B41FA5}">
                      <a16:colId xmlns:a16="http://schemas.microsoft.com/office/drawing/2014/main" val="2597084344"/>
                    </a:ext>
                  </a:extLst>
                </a:gridCol>
                <a:gridCol w="1226421">
                  <a:extLst>
                    <a:ext uri="{9D8B030D-6E8A-4147-A177-3AD203B41FA5}">
                      <a16:colId xmlns:a16="http://schemas.microsoft.com/office/drawing/2014/main" val="96870148"/>
                    </a:ext>
                  </a:extLst>
                </a:gridCol>
                <a:gridCol w="1226421">
                  <a:extLst>
                    <a:ext uri="{9D8B030D-6E8A-4147-A177-3AD203B41FA5}">
                      <a16:colId xmlns:a16="http://schemas.microsoft.com/office/drawing/2014/main" val="2398919203"/>
                    </a:ext>
                  </a:extLst>
                </a:gridCol>
                <a:gridCol w="1226421">
                  <a:extLst>
                    <a:ext uri="{9D8B030D-6E8A-4147-A177-3AD203B41FA5}">
                      <a16:colId xmlns:a16="http://schemas.microsoft.com/office/drawing/2014/main" val="1283432225"/>
                    </a:ext>
                  </a:extLst>
                </a:gridCol>
                <a:gridCol w="1226421">
                  <a:extLst>
                    <a:ext uri="{9D8B030D-6E8A-4147-A177-3AD203B41FA5}">
                      <a16:colId xmlns:a16="http://schemas.microsoft.com/office/drawing/2014/main" val="3941859150"/>
                    </a:ext>
                  </a:extLst>
                </a:gridCol>
                <a:gridCol w="1226421">
                  <a:extLst>
                    <a:ext uri="{9D8B030D-6E8A-4147-A177-3AD203B41FA5}">
                      <a16:colId xmlns:a16="http://schemas.microsoft.com/office/drawing/2014/main" val="537544458"/>
                    </a:ext>
                  </a:extLst>
                </a:gridCol>
              </a:tblGrid>
              <a:tr h="949811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學年度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115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114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113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112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111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110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b="1" kern="1200" dirty="0">
                          <a:solidFill>
                            <a:schemeClr val="lt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109</a:t>
                      </a:r>
                      <a:endParaRPr lang="zh-TW" altLang="en-US" sz="2400" b="1" kern="1200" dirty="0">
                        <a:solidFill>
                          <a:schemeClr val="lt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108 </a:t>
                      </a:r>
                      <a:endParaRPr lang="zh-TW" altLang="en-US" sz="2400" b="1" kern="1200" dirty="0">
                        <a:solidFill>
                          <a:schemeClr val="lt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4354298"/>
                  </a:ext>
                </a:extLst>
              </a:tr>
              <a:tr h="1984513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400" kern="100" spc="-15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</a:t>
                      </a:r>
                      <a:r>
                        <a:rPr lang="en-US" altLang="zh-TW" sz="2400" kern="100" spc="-15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r>
                        <a:rPr lang="zh-TW" sz="2400" kern="100" spc="-15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志願</a:t>
                      </a:r>
                      <a:endParaRPr lang="en-US" altLang="zh-TW" sz="2400" kern="100" spc="-15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 spc="-15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錄取率</a:t>
                      </a:r>
                      <a:endParaRPr lang="zh-TW" sz="24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49.22%</a:t>
                      </a:r>
                      <a:endParaRPr lang="zh-TW" altLang="en-US" sz="2000" b="1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68.48%</a:t>
                      </a:r>
                      <a:endParaRPr lang="zh-TW" altLang="en-US" sz="2000" b="1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65.1%</a:t>
                      </a:r>
                      <a:endParaRPr lang="zh-TW" altLang="en-US" sz="2000" b="1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57.26%</a:t>
                      </a:r>
                      <a:endParaRPr lang="zh-TW" altLang="en-US" sz="2000" b="1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62.91%</a:t>
                      </a:r>
                      <a:endParaRPr lang="zh-TW" altLang="en-US" sz="2000" b="1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65.48%</a:t>
                      </a:r>
                      <a:endParaRPr lang="zh-TW" altLang="en-US" sz="2000" b="1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69.23%</a:t>
                      </a:r>
                      <a:endParaRPr lang="zh-TW" sz="2000" b="1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67.74%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5076855"/>
                  </a:ext>
                </a:extLst>
              </a:tr>
            </a:tbl>
          </a:graphicData>
        </a:graphic>
      </p:graphicFrame>
      <p:sp>
        <p:nvSpPr>
          <p:cNvPr id="8" name="Shape 84"/>
          <p:cNvSpPr>
            <a:spLocks noChangeArrowheads="1"/>
          </p:cNvSpPr>
          <p:nvPr/>
        </p:nvSpPr>
        <p:spPr bwMode="auto">
          <a:xfrm>
            <a:off x="2135560" y="2141803"/>
            <a:ext cx="1368152" cy="30334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/>
            <a:endParaRPr kumimoji="0" lang="zh-TW" altLang="en-US" sz="18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3821830"/>
      </p:ext>
    </p:extLst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2F63F068-9393-4C42-B39A-6BFC6022E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591620"/>
              </p:ext>
            </p:extLst>
          </p:nvPr>
        </p:nvGraphicFramePr>
        <p:xfrm>
          <a:off x="695400" y="889386"/>
          <a:ext cx="11017224" cy="586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174927212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45164592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525393087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46040569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21604910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415547397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4122419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48226262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131255586"/>
                    </a:ext>
                  </a:extLst>
                </a:gridCol>
              </a:tblGrid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年度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108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109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110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111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112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113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114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115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456530"/>
                  </a:ext>
                </a:extLst>
              </a:tr>
              <a:tr h="122413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落榜的人數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2573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2655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2460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2320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3357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2974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2002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3869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7727242"/>
                  </a:ext>
                </a:extLst>
              </a:tr>
              <a:tr h="109945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落榜平均志願數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17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17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17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17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17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18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16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0787511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kern="1200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落榜的人數</a:t>
                      </a:r>
                      <a:endParaRPr lang="zh-TW" altLang="en-US" sz="2400" b="1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91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101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75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61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187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56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22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92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8543705"/>
                  </a:ext>
                </a:extLst>
              </a:tr>
              <a:tr h="12241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kern="1200" dirty="0">
                          <a:solidFill>
                            <a:schemeClr val="dk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落榜平均志願數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8796154"/>
                  </a:ext>
                </a:extLst>
              </a:tr>
            </a:tbl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532BB954-3C2D-4967-86A5-1268DA76AEB5}"/>
              </a:ext>
            </a:extLst>
          </p:cNvPr>
          <p:cNvSpPr/>
          <p:nvPr/>
        </p:nvSpPr>
        <p:spPr>
          <a:xfrm>
            <a:off x="2855640" y="150722"/>
            <a:ext cx="83529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zh-TW" altLang="en-US" sz="4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近八年試模擬及會考放榜後的數據</a:t>
            </a:r>
            <a:endParaRPr lang="zh-TW" altLang="en-US" sz="4200" b="1" dirty="0"/>
          </a:p>
        </p:txBody>
      </p:sp>
      <p:sp>
        <p:nvSpPr>
          <p:cNvPr id="4" name="Shape 84">
            <a:extLst>
              <a:ext uri="{FF2B5EF4-FFF2-40B4-BE49-F238E27FC236}">
                <a16:creationId xmlns:a16="http://schemas.microsoft.com/office/drawing/2014/main" id="{8EE4362F-283B-47C2-83C4-83F1E4DD10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8488" y="1988839"/>
            <a:ext cx="1224136" cy="2232249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/>
            <a:endParaRPr kumimoji="0" lang="zh-TW" altLang="en-US" sz="18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5" name="Shape 84">
            <a:extLst>
              <a:ext uri="{FF2B5EF4-FFF2-40B4-BE49-F238E27FC236}">
                <a16:creationId xmlns:a16="http://schemas.microsoft.com/office/drawing/2014/main" id="{218E7A27-4F0C-4317-85AE-05512310C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6500" y="4475029"/>
            <a:ext cx="1116124" cy="2232249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/>
            <a:endParaRPr kumimoji="0" lang="zh-TW" altLang="en-US" sz="18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981741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投影片編號版面配置區 1">
            <a:extLst>
              <a:ext uri="{FF2B5EF4-FFF2-40B4-BE49-F238E27FC236}">
                <a16:creationId xmlns:a16="http://schemas.microsoft.com/office/drawing/2014/main" id="{315D88CD-519F-47B8-B82B-E4A9CE20E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2362A1-B0E1-491F-9C1B-36DF9C9D453D}" type="slidenum">
              <a:rPr lang="en-US" altLang="zh-TW" sz="1200">
                <a:solidFill>
                  <a:srgbClr val="0C3226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zh-TW" sz="1200">
              <a:solidFill>
                <a:srgbClr val="0C3226"/>
              </a:solidFill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B18804A3-2B9D-4B63-971C-2EE99942C2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06" t="1427" b="533"/>
          <a:stretch/>
        </p:blipFill>
        <p:spPr>
          <a:xfrm>
            <a:off x="0" y="957229"/>
            <a:ext cx="12192000" cy="590077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E5C242D-075F-4636-8C6E-2EC90881A78E}"/>
              </a:ext>
            </a:extLst>
          </p:cNvPr>
          <p:cNvSpPr/>
          <p:nvPr/>
        </p:nvSpPr>
        <p:spPr>
          <a:xfrm>
            <a:off x="1919536" y="291719"/>
            <a:ext cx="83529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en-US" altLang="zh-TW" sz="4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hlinkClick r:id="rId6" action="ppaction://hlinkpres?slideindex=1&amp;slidetitle="/>
              </a:rPr>
              <a:t>115</a:t>
            </a:r>
            <a:r>
              <a:rPr kumimoji="0" lang="zh-TW" altLang="en-US" sz="4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hlinkClick r:id="rId6" action="ppaction://hlinkpres?slideindex=1&amp;slidetitle="/>
              </a:rPr>
              <a:t>年會考落榜</a:t>
            </a:r>
            <a:r>
              <a:rPr kumimoji="0" lang="en-US" altLang="zh-TW" sz="4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hlinkClick r:id="rId6" action="ppaction://hlinkpres?slideindex=1&amp;slidetitle="/>
              </a:rPr>
              <a:t>92</a:t>
            </a:r>
            <a:r>
              <a:rPr kumimoji="0" lang="zh-TW" altLang="en-US" sz="4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hlinkClick r:id="rId6" action="ppaction://hlinkpres?slideindex=1&amp;slidetitle="/>
              </a:rPr>
              <a:t>人的分析數據</a:t>
            </a:r>
            <a:endParaRPr kumimoji="0" lang="zh-TW" altLang="en-US" sz="42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43F5A9DA-EE10-B08D-F093-034ECB11AB42}"/>
              </a:ext>
            </a:extLst>
          </p:cNvPr>
          <p:cNvSpPr txBox="1"/>
          <p:nvPr/>
        </p:nvSpPr>
        <p:spPr>
          <a:xfrm>
            <a:off x="7799512" y="2708920"/>
            <a:ext cx="4392488" cy="30469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原因說明：</a:t>
            </a:r>
          </a:p>
          <a:p>
            <a:pPr marL="88900" indent="-88900">
              <a:buFont typeface="+mj-lt"/>
              <a:buAutoNum type="alphaLcPeriod"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挑戰過高志願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8900" indent="-88900">
              <a:buFont typeface="+mj-lt"/>
              <a:buAutoNum type="alphaLcPeriod"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多元表現積分未滿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8900" indent="-88900">
              <a:buFont typeface="+mj-lt"/>
              <a:buAutoNum type="alphaLcPeriod"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適性輔導未勾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8900" indent="-88900">
              <a:buFont typeface="+mj-lt"/>
              <a:buAutoNum type="alphaLcPeriod"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策略錯誤，志願序分一路扣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8900" indent="-88900">
              <a:buFont typeface="+mj-lt"/>
              <a:buAutoNum type="alphaLcPeriod"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志願數太少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8900" indent="-88900">
              <a:buFont typeface="+mj-lt"/>
              <a:buAutoNum type="alphaLcPeriod"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無保底志願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8900" indent="-88900">
              <a:buFont typeface="+mj-lt"/>
              <a:buAutoNum type="alphaLcPeriod"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其他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3138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投影片編號版面配置區 1">
            <a:extLst>
              <a:ext uri="{FF2B5EF4-FFF2-40B4-BE49-F238E27FC236}">
                <a16:creationId xmlns:a16="http://schemas.microsoft.com/office/drawing/2014/main" id="{315D88CD-519F-47B8-B82B-E4A9CE20E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2362A1-B0E1-491F-9C1B-36DF9C9D453D}" type="slidenum">
              <a:rPr lang="en-US" altLang="zh-TW" sz="1200">
                <a:solidFill>
                  <a:srgbClr val="0C3226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zh-TW" sz="1200">
              <a:solidFill>
                <a:srgbClr val="0C3226"/>
              </a:solidFill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F424788-A930-420A-84EB-CDF28B41862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99" t="974" r="187" b="935"/>
          <a:stretch/>
        </p:blipFill>
        <p:spPr>
          <a:xfrm>
            <a:off x="-28736" y="1628800"/>
            <a:ext cx="12316976" cy="4805902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A0D6B8C3-75F6-A753-B7B9-FA29800D964A}"/>
              </a:ext>
            </a:extLst>
          </p:cNvPr>
          <p:cNvSpPr txBox="1"/>
          <p:nvPr/>
        </p:nvSpPr>
        <p:spPr>
          <a:xfrm>
            <a:off x="7848871" y="0"/>
            <a:ext cx="4320480" cy="30469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原因說明：</a:t>
            </a:r>
          </a:p>
          <a:p>
            <a:pPr marL="88900" indent="-88900">
              <a:buFont typeface="+mj-lt"/>
              <a:buAutoNum type="alphaLcPeriod"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挑戰過高志願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8900" indent="-88900">
              <a:buFont typeface="+mj-lt"/>
              <a:buAutoNum type="alphaLcPeriod"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多元表現積分未滿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8900" indent="-88900">
              <a:buFont typeface="+mj-lt"/>
              <a:buAutoNum type="alphaLcPeriod"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適性輔導未勾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8900" indent="-88900">
              <a:buFont typeface="+mj-lt"/>
              <a:buAutoNum type="alphaLcPeriod"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策略錯誤，志願序分一路扣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8900" indent="-88900">
              <a:buFont typeface="+mj-lt"/>
              <a:buAutoNum type="alphaLcPeriod"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志願數太少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8900" indent="-88900">
              <a:buFont typeface="+mj-lt"/>
              <a:buAutoNum type="alphaLcPeriod"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無保底志願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8900" indent="-88900">
              <a:buFont typeface="+mj-lt"/>
              <a:buAutoNum type="alphaLcPeriod"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其他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8687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投影片編號版面配置區 1">
            <a:extLst>
              <a:ext uri="{FF2B5EF4-FFF2-40B4-BE49-F238E27FC236}">
                <a16:creationId xmlns:a16="http://schemas.microsoft.com/office/drawing/2014/main" id="{315D88CD-519F-47B8-B82B-E4A9CE20E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2362A1-B0E1-491F-9C1B-36DF9C9D453D}" type="slidenum">
              <a:rPr lang="en-US" altLang="zh-TW" sz="1200">
                <a:solidFill>
                  <a:srgbClr val="0C3226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zh-TW" sz="1200">
              <a:solidFill>
                <a:srgbClr val="0C3226"/>
              </a:solidFill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74BFB9E8-6041-4842-ADCB-4660452BB53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69" t="380" r="370" b="991"/>
          <a:stretch/>
        </p:blipFill>
        <p:spPr>
          <a:xfrm>
            <a:off x="10008" y="908720"/>
            <a:ext cx="12229076" cy="594928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F7025225-900B-AAE3-D3BB-81FD3ACE2C46}"/>
              </a:ext>
            </a:extLst>
          </p:cNvPr>
          <p:cNvSpPr txBox="1"/>
          <p:nvPr/>
        </p:nvSpPr>
        <p:spPr>
          <a:xfrm>
            <a:off x="7996231" y="-3435"/>
            <a:ext cx="4185761" cy="30469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原因說明：</a:t>
            </a:r>
          </a:p>
          <a:p>
            <a:pPr marL="88900" marR="0" lvl="0" indent="-88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挑戰過高志願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88900" marR="0" lvl="0" indent="-88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多元表現積分未滿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88900" marR="0" lvl="0" indent="-88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適性輔導未勾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88900" marR="0" lvl="0" indent="-88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策略錯誤，志願序分一路扣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88900" marR="0" lvl="0" indent="-88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志願數太少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88900" marR="0" lvl="0" indent="-88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無保底志願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88900" marR="0" lvl="0" indent="-88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其他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4596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投影片編號版面配置區 1">
            <a:extLst>
              <a:ext uri="{FF2B5EF4-FFF2-40B4-BE49-F238E27FC236}">
                <a16:creationId xmlns:a16="http://schemas.microsoft.com/office/drawing/2014/main" id="{315D88CD-519F-47B8-B82B-E4A9CE20E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2362A1-B0E1-491F-9C1B-36DF9C9D453D}" type="slidenum">
              <a:rPr lang="en-US" altLang="zh-TW" sz="1200">
                <a:solidFill>
                  <a:srgbClr val="0C3226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zh-TW" sz="1200">
              <a:solidFill>
                <a:srgbClr val="0C3226"/>
              </a:solidFill>
            </a:endParaRPr>
          </a:p>
        </p:txBody>
      </p:sp>
      <p:pic>
        <p:nvPicPr>
          <p:cNvPr id="2" name="圖片 1">
            <a:hlinkClick r:id="rId5" action="ppaction://hlinkfile"/>
            <a:extLst>
              <a:ext uri="{FF2B5EF4-FFF2-40B4-BE49-F238E27FC236}">
                <a16:creationId xmlns:a16="http://schemas.microsoft.com/office/drawing/2014/main" id="{56247136-0941-4FD6-9BFA-E036E4BCDF8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09" r="-1716" b="1219"/>
          <a:stretch/>
        </p:blipFill>
        <p:spPr>
          <a:xfrm>
            <a:off x="0" y="792475"/>
            <a:ext cx="12432704" cy="6079507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67BB9832-6892-1FD1-1C9F-4208AAD9792C}"/>
              </a:ext>
            </a:extLst>
          </p:cNvPr>
          <p:cNvSpPr txBox="1"/>
          <p:nvPr/>
        </p:nvSpPr>
        <p:spPr>
          <a:xfrm>
            <a:off x="8006239" y="0"/>
            <a:ext cx="4185761" cy="30469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原因說明：</a:t>
            </a:r>
          </a:p>
          <a:p>
            <a:pPr marL="88900" indent="-88900">
              <a:buFont typeface="+mj-lt"/>
              <a:buAutoNum type="alphaLcPeriod"/>
              <a:defRPr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挑戰過高志願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8900" indent="-88900">
              <a:buFont typeface="+mj-lt"/>
              <a:buAutoNum type="alphaLcPeriod"/>
              <a:defRPr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多元表現積分未滿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8900" indent="-88900">
              <a:buFont typeface="+mj-lt"/>
              <a:buAutoNum type="alphaLcPeriod"/>
              <a:defRPr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適性輔導未勾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8900" indent="-88900">
              <a:buFont typeface="+mj-lt"/>
              <a:buAutoNum type="alphaLcPeriod"/>
              <a:defRPr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策略錯誤，志願序分一路扣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8900" indent="-88900">
              <a:buFont typeface="+mj-lt"/>
              <a:buAutoNum type="alphaLcPeriod"/>
              <a:defRPr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志願數太少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8900" indent="-88900">
              <a:buFont typeface="+mj-lt"/>
              <a:buAutoNum type="alphaLcPeriod"/>
              <a:defRPr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無保底志願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8900" indent="-88900">
              <a:buFont typeface="+mj-lt"/>
              <a:buAutoNum type="alphaLcPeriod"/>
              <a:defRPr/>
            </a:pPr>
            <a:r>
              <a:rPr kumimoji="0" lang="zh-TW" alt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其他</a:t>
            </a:r>
            <a:endParaRPr kumimoji="0" lang="en-US" altLang="zh-TW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0841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908145" cy="2005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00" b="1" dirty="0">
                <a:latin typeface="Microsoft JhengHei"/>
              </a:rPr>
              <a:t>115學年度桃連區免試入學落榜原因</a:t>
            </a:r>
          </a:p>
          <a:p>
            <a:pPr algn="l">
              <a:spcBef>
                <a:spcPts val="1000"/>
              </a:spcBef>
            </a:pPr>
            <a:r>
              <a:rPr sz="3400" b="1" dirty="0" err="1">
                <a:solidFill>
                  <a:srgbClr val="C27D38"/>
                </a:solidFill>
                <a:latin typeface="Microsoft JhengHei"/>
              </a:rPr>
              <a:t>深度分析與選填戰略指引</a:t>
            </a:r>
            <a:endParaRPr sz="3400" b="1" dirty="0">
              <a:solidFill>
                <a:srgbClr val="C27D38"/>
              </a:solidFill>
              <a:latin typeface="Microsoft JhengHei"/>
            </a:endParaRPr>
          </a:p>
          <a:p>
            <a:pPr algn="l">
              <a:spcBef>
                <a:spcPts val="2400"/>
              </a:spcBef>
            </a:pPr>
            <a:r>
              <a:rPr sz="2400" dirty="0" err="1">
                <a:solidFill>
                  <a:srgbClr val="64748B"/>
                </a:solidFill>
                <a:latin typeface="Microsoft JhengHei"/>
              </a:rPr>
              <a:t>破解「寫作測驗比序點數」與「跨校同職群連續選填不扣分」之核心防禦策略</a:t>
            </a:r>
            <a:endParaRPr sz="2400" dirty="0">
              <a:solidFill>
                <a:srgbClr val="64748B"/>
              </a:solidFill>
              <a:latin typeface="Microsoft JhengHe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5303520"/>
            <a:ext cx="3657600" cy="50800"/>
          </a:xfrm>
          <a:prstGeom prst="rect">
            <a:avLst/>
          </a:prstGeom>
          <a:solidFill>
            <a:srgbClr val="C27D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48640"/>
            <a:ext cx="112772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>
                <a:solidFill>
                  <a:srgbClr val="1E293B"/>
                </a:solidFill>
                <a:latin typeface="Microsoft JhengHei"/>
              </a:rPr>
              <a:t>50位學生敗在寫作與職群選填，三大落榜原因交織成隱形殺手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88720"/>
            <a:ext cx="11277295" cy="25400"/>
          </a:xfrm>
          <a:prstGeom prst="rect">
            <a:avLst/>
          </a:prstGeom>
          <a:solidFill>
            <a:srgbClr val="C27D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127729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E293B"/>
                </a:solidFill>
                <a:latin typeface="Microsoft JhengHei"/>
              </a:defRPr>
            </a:pPr>
            <a:r>
              <a:rPr dirty="0"/>
              <a:t>分析92位免試落榜學生的關鍵數據，其中多數學生同時存在多個致命失誤，尤以寫作與志願序分數流失最甚：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9594" y="2011680"/>
            <a:ext cx="3842327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27D38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1300" b="1">
                <a:solidFill>
                  <a:srgbClr val="C27D38"/>
                </a:solidFill>
                <a:latin typeface="Microsoft JhengHei"/>
              </a:defRPr>
            </a:pPr>
            <a:r>
              <a:rPr sz="1800" dirty="0" err="1">
                <a:solidFill>
                  <a:srgbClr val="7030A0"/>
                </a:solidFill>
              </a:rPr>
              <a:t>第一名</a:t>
            </a:r>
            <a:r>
              <a:rPr sz="1800" dirty="0">
                <a:solidFill>
                  <a:srgbClr val="7030A0"/>
                </a:solidFill>
              </a:rPr>
              <a:t>  |  </a:t>
            </a:r>
            <a:r>
              <a:rPr sz="1800" dirty="0" err="1">
                <a:solidFill>
                  <a:srgbClr val="7030A0"/>
                </a:solidFill>
              </a:rPr>
              <a:t>g：其他原因</a:t>
            </a:r>
            <a:r>
              <a:rPr sz="1800" dirty="0">
                <a:solidFill>
                  <a:srgbClr val="7030A0"/>
                </a:solidFill>
              </a:rPr>
              <a:t> (</a:t>
            </a:r>
            <a:r>
              <a:rPr sz="1800" dirty="0" err="1">
                <a:solidFill>
                  <a:srgbClr val="7030A0"/>
                </a:solidFill>
              </a:rPr>
              <a:t>寫作</a:t>
            </a:r>
            <a:r>
              <a:rPr sz="1800" dirty="0">
                <a:solidFill>
                  <a:srgbClr val="7030A0"/>
                </a:solidFill>
              </a:rPr>
              <a:t>/</a:t>
            </a:r>
            <a:r>
              <a:rPr sz="1800" dirty="0" err="1">
                <a:solidFill>
                  <a:srgbClr val="7030A0"/>
                </a:solidFill>
              </a:rPr>
              <a:t>職群選填</a:t>
            </a:r>
            <a:r>
              <a:rPr sz="1800" dirty="0">
                <a:solidFill>
                  <a:srgbClr val="7030A0"/>
                </a:solidFill>
              </a:rPr>
              <a:t>)</a:t>
            </a:r>
          </a:p>
          <a:p>
            <a:pPr>
              <a:spcBef>
                <a:spcPts val="1200"/>
              </a:spcBef>
              <a:defRPr sz="4400" b="1">
                <a:solidFill>
                  <a:srgbClr val="1E293B"/>
                </a:solidFill>
                <a:latin typeface="Microsoft JhengHei"/>
              </a:defRPr>
            </a:pPr>
            <a:r>
              <a:rPr dirty="0"/>
              <a:t>50人</a:t>
            </a:r>
          </a:p>
          <a:p>
            <a:pPr>
              <a:defRPr sz="1200">
                <a:solidFill>
                  <a:srgbClr val="64748B"/>
                </a:solidFill>
                <a:latin typeface="Microsoft JhengHei"/>
              </a:defRPr>
            </a:pPr>
            <a:r>
              <a:rPr sz="1800" dirty="0" err="1">
                <a:solidFill>
                  <a:srgbClr val="FF0000"/>
                </a:solidFill>
              </a:rPr>
              <a:t>佔免試落榜生總體</a:t>
            </a:r>
            <a:r>
              <a:rPr sz="1800" dirty="0">
                <a:solidFill>
                  <a:srgbClr val="FF0000"/>
                </a:solidFill>
              </a:rPr>
              <a:t> 54.3%</a:t>
            </a:r>
          </a:p>
          <a:p>
            <a:pPr>
              <a:spcBef>
                <a:spcPts val="1600"/>
              </a:spcBef>
              <a:defRPr sz="1250">
                <a:solidFill>
                  <a:srgbClr val="1E293B"/>
                </a:solidFill>
                <a:latin typeface="Microsoft JhengHei"/>
              </a:defRPr>
            </a:pPr>
            <a:r>
              <a:rPr sz="1800" dirty="0"/>
              <a:t>致命隱形殺手。集中在「寫作測驗少拿1~3級分」導致超額比序點數不足，以及「未善用跨校同職群連續選填不扣分」導致分數流失。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76065" y="2011680"/>
            <a:ext cx="3702553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293B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1300" b="1">
                <a:solidFill>
                  <a:srgbClr val="1E293B"/>
                </a:solidFill>
                <a:latin typeface="Microsoft JhengHei"/>
              </a:defRPr>
            </a:pPr>
            <a:r>
              <a:rPr sz="1800" dirty="0" err="1">
                <a:solidFill>
                  <a:srgbClr val="7030A0"/>
                </a:solidFill>
              </a:rPr>
              <a:t>第二名</a:t>
            </a:r>
            <a:r>
              <a:rPr sz="1800" dirty="0">
                <a:solidFill>
                  <a:srgbClr val="7030A0"/>
                </a:solidFill>
              </a:rPr>
              <a:t>  |  </a:t>
            </a:r>
            <a:r>
              <a:rPr sz="1800" dirty="0" err="1">
                <a:solidFill>
                  <a:srgbClr val="7030A0"/>
                </a:solidFill>
              </a:rPr>
              <a:t>f：無保底志願</a:t>
            </a:r>
            <a:endParaRPr sz="1800" dirty="0">
              <a:solidFill>
                <a:srgbClr val="7030A0"/>
              </a:solidFill>
            </a:endParaRPr>
          </a:p>
          <a:p>
            <a:pPr>
              <a:spcBef>
                <a:spcPts val="1200"/>
              </a:spcBef>
              <a:defRPr sz="4400" b="1">
                <a:solidFill>
                  <a:srgbClr val="1E293B"/>
                </a:solidFill>
                <a:latin typeface="Microsoft JhengHei"/>
              </a:defRPr>
            </a:pPr>
            <a:r>
              <a:rPr dirty="0"/>
              <a:t>44人</a:t>
            </a:r>
          </a:p>
          <a:p>
            <a:pPr>
              <a:defRPr sz="1200">
                <a:solidFill>
                  <a:srgbClr val="64748B"/>
                </a:solidFill>
                <a:latin typeface="Microsoft JhengHei"/>
              </a:defRPr>
            </a:pPr>
            <a:r>
              <a:rPr sz="1800" dirty="0" err="1">
                <a:solidFill>
                  <a:srgbClr val="FF0000"/>
                </a:solidFill>
              </a:rPr>
              <a:t>佔免試落榜生總體</a:t>
            </a:r>
            <a:r>
              <a:rPr sz="1800" dirty="0">
                <a:solidFill>
                  <a:srgbClr val="FF0000"/>
                </a:solidFill>
              </a:rPr>
              <a:t> 47.8%</a:t>
            </a:r>
          </a:p>
          <a:p>
            <a:pPr>
              <a:spcBef>
                <a:spcPts val="1600"/>
              </a:spcBef>
              <a:defRPr sz="1250">
                <a:solidFill>
                  <a:srgbClr val="1E293B"/>
                </a:solidFill>
                <a:latin typeface="Microsoft JhengHei"/>
              </a:defRPr>
            </a:pPr>
            <a:r>
              <a:rPr sz="1800" dirty="0" err="1"/>
              <a:t>防守徹底失守。高達四成七的學生完全沒填安全保底學校，一律盲目挑戰公立熱門校，或填寫私立學校的數量過少致全面落空</a:t>
            </a:r>
            <a:r>
              <a:rPr sz="1800" dirty="0"/>
              <a:t>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38159" y="2011680"/>
            <a:ext cx="3596335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64748B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1300" b="1">
                <a:solidFill>
                  <a:srgbClr val="64748B"/>
                </a:solidFill>
                <a:latin typeface="Microsoft JhengHei"/>
              </a:defRPr>
            </a:pPr>
            <a:r>
              <a:rPr sz="1800" dirty="0" err="1">
                <a:solidFill>
                  <a:srgbClr val="7030A0"/>
                </a:solidFill>
              </a:rPr>
              <a:t>第三名</a:t>
            </a:r>
            <a:r>
              <a:rPr sz="1800" dirty="0">
                <a:solidFill>
                  <a:srgbClr val="7030A0"/>
                </a:solidFill>
              </a:rPr>
              <a:t>  |  </a:t>
            </a:r>
            <a:r>
              <a:rPr sz="1800" dirty="0" err="1">
                <a:solidFill>
                  <a:srgbClr val="7030A0"/>
                </a:solidFill>
              </a:rPr>
              <a:t>d：策略錯誤</a:t>
            </a:r>
            <a:r>
              <a:rPr sz="1800" dirty="0">
                <a:solidFill>
                  <a:srgbClr val="7030A0"/>
                </a:solidFill>
              </a:rPr>
              <a:t> (</a:t>
            </a:r>
            <a:r>
              <a:rPr sz="1800" dirty="0" err="1">
                <a:solidFill>
                  <a:srgbClr val="7030A0"/>
                </a:solidFill>
              </a:rPr>
              <a:t>志願序扣分</a:t>
            </a:r>
            <a:r>
              <a:rPr sz="1800" dirty="0">
                <a:solidFill>
                  <a:srgbClr val="7030A0"/>
                </a:solidFill>
              </a:rPr>
              <a:t>)</a:t>
            </a:r>
          </a:p>
          <a:p>
            <a:pPr>
              <a:spcBef>
                <a:spcPts val="1200"/>
              </a:spcBef>
              <a:defRPr sz="4400" b="1">
                <a:solidFill>
                  <a:srgbClr val="1E293B"/>
                </a:solidFill>
                <a:latin typeface="Microsoft JhengHei"/>
              </a:defRPr>
            </a:pPr>
            <a:r>
              <a:rPr dirty="0"/>
              <a:t>37人</a:t>
            </a:r>
          </a:p>
          <a:p>
            <a:pPr>
              <a:defRPr sz="1200">
                <a:solidFill>
                  <a:srgbClr val="64748B"/>
                </a:solidFill>
                <a:latin typeface="Microsoft JhengHei"/>
              </a:defRPr>
            </a:pPr>
            <a:r>
              <a:rPr sz="1800" dirty="0" err="1">
                <a:solidFill>
                  <a:srgbClr val="FF0000"/>
                </a:solidFill>
              </a:rPr>
              <a:t>佔免試落榜生總體</a:t>
            </a:r>
            <a:r>
              <a:rPr sz="1800" dirty="0">
                <a:solidFill>
                  <a:srgbClr val="FF0000"/>
                </a:solidFill>
              </a:rPr>
              <a:t> 40.2%</a:t>
            </a:r>
          </a:p>
          <a:p>
            <a:pPr>
              <a:spcBef>
                <a:spcPts val="1600"/>
              </a:spcBef>
              <a:defRPr sz="1250">
                <a:solidFill>
                  <a:srgbClr val="1E293B"/>
                </a:solidFill>
                <a:latin typeface="Microsoft JhengHei"/>
              </a:defRPr>
            </a:pPr>
            <a:r>
              <a:rPr sz="1800" dirty="0" err="1"/>
              <a:t>填寫順序混亂。未依錄取分數由高到低排列志願，或將「普通科」與「職業類科」反覆交錯混填，造成志願序積分一再被扣而喪失優勢</a:t>
            </a:r>
            <a:r>
              <a:rPr sz="1800" dirty="0"/>
              <a:t>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217920"/>
            <a:ext cx="884088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rPr sz="1200" dirty="0"/>
              <a:t>※ </a:t>
            </a:r>
            <a:r>
              <a:rPr sz="1200" dirty="0" err="1"/>
              <a:t>註：許多學生同時存在多項落榜因素（如dfg或ef</a:t>
            </a:r>
            <a:r>
              <a:rPr sz="1200" dirty="0"/>
              <a:t>），故人數總合超過92人。第四名為「e：志願數太少」共計34人 (37.0%)。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48640"/>
            <a:ext cx="112772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>
                <a:solidFill>
                  <a:srgbClr val="1E293B"/>
                </a:solidFill>
                <a:latin typeface="Microsoft JhengHei"/>
              </a:rPr>
              <a:t>36位會考22分以上高分群落榜，曝露三大防禦漏洞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88720"/>
            <a:ext cx="11277295" cy="25400"/>
          </a:xfrm>
          <a:prstGeom prst="rect">
            <a:avLst/>
          </a:prstGeom>
          <a:solidFill>
            <a:srgbClr val="C27D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29309" y="1463040"/>
            <a:ext cx="5772727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27D38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365760" rIns="365760" rtlCol="0" anchor="ctr"/>
          <a:lstStyle/>
          <a:p>
            <a:pPr algn="ctr">
              <a:defRPr sz="1800" b="1">
                <a:solidFill>
                  <a:srgbClr val="1E293B"/>
                </a:solidFill>
                <a:latin typeface="Microsoft JhengHei"/>
              </a:defRPr>
            </a:pPr>
            <a:r>
              <a:rPr sz="1600" dirty="0" err="1"/>
              <a:t>會考</a:t>
            </a:r>
            <a:r>
              <a:rPr sz="1600" dirty="0"/>
              <a:t> 22分以上高分落榜人數：36人</a:t>
            </a:r>
          </a:p>
          <a:p>
            <a:pPr>
              <a:defRPr sz="1200">
                <a:solidFill>
                  <a:srgbClr val="64748B"/>
                </a:solidFill>
                <a:latin typeface="Microsoft JhengHei"/>
              </a:defRPr>
            </a:pPr>
            <a:r>
              <a:rPr sz="1600" dirty="0" err="1"/>
              <a:t>原本在桃連區具備優異公立高中職競爭力，卻全數落空</a:t>
            </a:r>
            <a:endParaRPr sz="1600" dirty="0"/>
          </a:p>
          <a:p>
            <a:pPr>
              <a:spcBef>
                <a:spcPts val="1200"/>
              </a:spcBef>
              <a:defRPr sz="1300">
                <a:latin typeface="Microsoft JhengHei"/>
              </a:defRPr>
            </a:pPr>
            <a:r>
              <a:rPr sz="1600" b="1" dirty="0" err="1">
                <a:solidFill>
                  <a:srgbClr val="1E293B"/>
                </a:solidFill>
              </a:rPr>
              <a:t>會考</a:t>
            </a:r>
            <a:r>
              <a:rPr sz="1600" b="1" dirty="0">
                <a:solidFill>
                  <a:srgbClr val="1E293B"/>
                </a:solidFill>
              </a:rPr>
              <a:t> 27 分：</a:t>
            </a:r>
            <a:r>
              <a:rPr sz="1600" dirty="0">
                <a:solidFill>
                  <a:srgbClr val="C27D38"/>
                </a:solidFill>
              </a:rPr>
              <a:t>1人  </a:t>
            </a:r>
            <a:r>
              <a:rPr sz="1200" dirty="0">
                <a:solidFill>
                  <a:srgbClr val="C27D38"/>
                </a:solidFill>
              </a:rPr>
              <a:t>(</a:t>
            </a:r>
            <a:r>
              <a:rPr sz="1200" dirty="0" err="1">
                <a:solidFill>
                  <a:srgbClr val="C27D38"/>
                </a:solidFill>
              </a:rPr>
              <a:t>序號</a:t>
            </a:r>
            <a:r>
              <a:rPr sz="1200" dirty="0">
                <a:solidFill>
                  <a:srgbClr val="C27D38"/>
                </a:solidFill>
              </a:rPr>
              <a:t> 16)</a:t>
            </a:r>
          </a:p>
          <a:p>
            <a:pPr>
              <a:spcBef>
                <a:spcPts val="1200"/>
              </a:spcBef>
              <a:defRPr sz="1300">
                <a:latin typeface="Microsoft JhengHei"/>
              </a:defRPr>
            </a:pPr>
            <a:r>
              <a:rPr sz="1600" b="1" dirty="0" err="1">
                <a:solidFill>
                  <a:srgbClr val="1E293B"/>
                </a:solidFill>
              </a:rPr>
              <a:t>會考</a:t>
            </a:r>
            <a:r>
              <a:rPr sz="1600" b="1" dirty="0">
                <a:solidFill>
                  <a:srgbClr val="1E293B"/>
                </a:solidFill>
              </a:rPr>
              <a:t> 25 分：</a:t>
            </a:r>
            <a:r>
              <a:rPr sz="1600" dirty="0">
                <a:solidFill>
                  <a:srgbClr val="C27D38"/>
                </a:solidFill>
              </a:rPr>
              <a:t>10人 </a:t>
            </a:r>
            <a:r>
              <a:rPr sz="1200" dirty="0">
                <a:solidFill>
                  <a:srgbClr val="C27D38"/>
                </a:solidFill>
              </a:rPr>
              <a:t>(</a:t>
            </a:r>
            <a:r>
              <a:rPr sz="1200" dirty="0" err="1">
                <a:solidFill>
                  <a:srgbClr val="C27D38"/>
                </a:solidFill>
              </a:rPr>
              <a:t>序號</a:t>
            </a:r>
            <a:r>
              <a:rPr sz="1200" dirty="0">
                <a:solidFill>
                  <a:srgbClr val="C27D38"/>
                </a:solidFill>
              </a:rPr>
              <a:t> 11, 12, 13, 33, 34, 36, 42, 46, 47, 95)</a:t>
            </a:r>
          </a:p>
          <a:p>
            <a:pPr>
              <a:spcBef>
                <a:spcPts val="1200"/>
              </a:spcBef>
              <a:defRPr sz="1300">
                <a:latin typeface="Microsoft JhengHei"/>
              </a:defRPr>
            </a:pPr>
            <a:r>
              <a:rPr sz="1600" b="1" dirty="0" err="1">
                <a:solidFill>
                  <a:srgbClr val="1E293B"/>
                </a:solidFill>
              </a:rPr>
              <a:t>會考</a:t>
            </a:r>
            <a:r>
              <a:rPr sz="1600" b="1" dirty="0">
                <a:solidFill>
                  <a:srgbClr val="1E293B"/>
                </a:solidFill>
              </a:rPr>
              <a:t> 24 分：</a:t>
            </a:r>
            <a:r>
              <a:rPr sz="1600" dirty="0">
                <a:solidFill>
                  <a:srgbClr val="C27D38"/>
                </a:solidFill>
              </a:rPr>
              <a:t>4人  </a:t>
            </a:r>
            <a:r>
              <a:rPr sz="1200" dirty="0">
                <a:solidFill>
                  <a:srgbClr val="C27D38"/>
                </a:solidFill>
              </a:rPr>
              <a:t>(</a:t>
            </a:r>
            <a:r>
              <a:rPr sz="1200" dirty="0" err="1">
                <a:solidFill>
                  <a:srgbClr val="C27D38"/>
                </a:solidFill>
              </a:rPr>
              <a:t>序號</a:t>
            </a:r>
            <a:r>
              <a:rPr sz="1200" dirty="0">
                <a:solidFill>
                  <a:srgbClr val="C27D38"/>
                </a:solidFill>
              </a:rPr>
              <a:t> 38, 55, 63, 84)</a:t>
            </a:r>
          </a:p>
          <a:p>
            <a:pPr>
              <a:spcBef>
                <a:spcPts val="1200"/>
              </a:spcBef>
              <a:defRPr sz="1300">
                <a:latin typeface="Microsoft JhengHei"/>
              </a:defRPr>
            </a:pPr>
            <a:r>
              <a:rPr sz="1600" b="1" dirty="0" err="1">
                <a:solidFill>
                  <a:srgbClr val="1E293B"/>
                </a:solidFill>
              </a:rPr>
              <a:t>會考</a:t>
            </a:r>
            <a:r>
              <a:rPr sz="1600" b="1" dirty="0">
                <a:solidFill>
                  <a:srgbClr val="1E293B"/>
                </a:solidFill>
              </a:rPr>
              <a:t> 23 分：</a:t>
            </a:r>
            <a:r>
              <a:rPr sz="1600" dirty="0">
                <a:solidFill>
                  <a:srgbClr val="C27D38"/>
                </a:solidFill>
              </a:rPr>
              <a:t>17人 </a:t>
            </a:r>
            <a:r>
              <a:rPr sz="1200" dirty="0">
                <a:solidFill>
                  <a:srgbClr val="C27D38"/>
                </a:solidFill>
              </a:rPr>
              <a:t>(</a:t>
            </a:r>
            <a:r>
              <a:rPr sz="1200" dirty="0" err="1">
                <a:solidFill>
                  <a:srgbClr val="C27D38"/>
                </a:solidFill>
              </a:rPr>
              <a:t>序號</a:t>
            </a:r>
            <a:r>
              <a:rPr sz="1200" dirty="0">
                <a:solidFill>
                  <a:srgbClr val="C27D38"/>
                </a:solidFill>
              </a:rPr>
              <a:t> 10, 14, 25, 26, 27, 29, 35, 41, 44 等)</a:t>
            </a:r>
          </a:p>
          <a:p>
            <a:pPr>
              <a:spcBef>
                <a:spcPts val="1200"/>
              </a:spcBef>
              <a:defRPr sz="1300">
                <a:latin typeface="Microsoft JhengHei"/>
              </a:defRPr>
            </a:pPr>
            <a:r>
              <a:rPr sz="1600" b="1" dirty="0" err="1">
                <a:solidFill>
                  <a:srgbClr val="1E293B"/>
                </a:solidFill>
              </a:rPr>
              <a:t>會考</a:t>
            </a:r>
            <a:r>
              <a:rPr sz="1600" b="1" dirty="0">
                <a:solidFill>
                  <a:srgbClr val="1E293B"/>
                </a:solidFill>
              </a:rPr>
              <a:t> 22 分：</a:t>
            </a:r>
            <a:r>
              <a:rPr sz="1600" dirty="0">
                <a:solidFill>
                  <a:srgbClr val="C27D38"/>
                </a:solidFill>
              </a:rPr>
              <a:t>4人  </a:t>
            </a:r>
            <a:r>
              <a:rPr sz="1200" dirty="0">
                <a:solidFill>
                  <a:srgbClr val="C27D38"/>
                </a:solidFill>
              </a:rPr>
              <a:t>(</a:t>
            </a:r>
            <a:r>
              <a:rPr sz="1200" dirty="0" err="1">
                <a:solidFill>
                  <a:srgbClr val="C27D38"/>
                </a:solidFill>
              </a:rPr>
              <a:t>序號</a:t>
            </a:r>
            <a:r>
              <a:rPr sz="1200" dirty="0">
                <a:solidFill>
                  <a:srgbClr val="C27D38"/>
                </a:solidFill>
              </a:rPr>
              <a:t> 4, 30, 72, 73 )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0" y="1463040"/>
            <a:ext cx="5303520" cy="4572000"/>
          </a:xfrm>
          <a:prstGeom prst="rect">
            <a:avLst/>
          </a:prstGeom>
          <a:solidFill>
            <a:srgbClr val="99FFCC"/>
          </a:solidFill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E293B"/>
                </a:solidFill>
                <a:latin typeface="Microsoft JhengHei"/>
              </a:defRPr>
            </a:pPr>
            <a:r>
              <a:rPr dirty="0" err="1"/>
              <a:t>高分群落榜之三大痛點剖析</a:t>
            </a:r>
            <a:endParaRPr dirty="0"/>
          </a:p>
          <a:p>
            <a:pPr>
              <a:spcBef>
                <a:spcPts val="1400"/>
              </a:spcBef>
            </a:pPr>
            <a:r>
              <a:rPr sz="1500" b="1" dirty="0">
                <a:solidFill>
                  <a:srgbClr val="C27D38"/>
                </a:solidFill>
                <a:latin typeface="Microsoft JhengHei"/>
              </a:rPr>
              <a:t>■  寫作測驗少1級分 (</a:t>
            </a:r>
            <a:r>
              <a:rPr sz="1500" b="1" dirty="0" err="1">
                <a:solidFill>
                  <a:srgbClr val="C27D38"/>
                </a:solidFill>
                <a:latin typeface="Microsoft JhengHei"/>
              </a:rPr>
              <a:t>總點數超額比序被刷</a:t>
            </a:r>
            <a:r>
              <a:rPr sz="1500" b="1" dirty="0">
                <a:solidFill>
                  <a:srgbClr val="C27D38"/>
                </a:solidFill>
                <a:latin typeface="Microsoft JhengHei"/>
              </a:rPr>
              <a:t>)
</a:t>
            </a:r>
            <a:r>
              <a:rPr sz="1300" dirty="0" err="1">
                <a:solidFill>
                  <a:srgbClr val="1E293B"/>
                </a:solidFill>
                <a:latin typeface="Microsoft JhengHei"/>
              </a:rPr>
              <a:t>在桃連區總積分相同時，會進一步比序「總點數</a:t>
            </a:r>
            <a:r>
              <a:rPr sz="1300" dirty="0">
                <a:solidFill>
                  <a:srgbClr val="1E293B"/>
                </a:solidFill>
                <a:latin typeface="Microsoft JhengHei"/>
              </a:rPr>
              <a:t>」。寫作測驗少拿1級分（少1點）在超額比序時即會被直接刷掉，高分群亦無法倖免（如序號4, 30, 72等）。</a:t>
            </a:r>
          </a:p>
          <a:p>
            <a:pPr>
              <a:spcBef>
                <a:spcPts val="1200"/>
              </a:spcBef>
            </a:pPr>
            <a:r>
              <a:rPr sz="1500" b="1" dirty="0">
                <a:solidFill>
                  <a:srgbClr val="C27D38"/>
                </a:solidFill>
                <a:latin typeface="Microsoft JhengHei"/>
              </a:rPr>
              <a:t>■  「</a:t>
            </a:r>
            <a:r>
              <a:rPr sz="1500" b="1" dirty="0" err="1">
                <a:solidFill>
                  <a:srgbClr val="C27D38"/>
                </a:solidFill>
                <a:latin typeface="Microsoft JhengHei"/>
              </a:rPr>
              <a:t>非公立不填」與志願數太少</a:t>
            </a:r>
            <a:r>
              <a:rPr sz="1500" b="1" dirty="0">
                <a:solidFill>
                  <a:srgbClr val="C27D38"/>
                </a:solidFill>
                <a:latin typeface="Microsoft JhengHei"/>
              </a:rPr>
              <a:t>
</a:t>
            </a:r>
            <a:r>
              <a:rPr sz="1300" dirty="0">
                <a:solidFill>
                  <a:srgbClr val="1E293B"/>
                </a:solidFill>
                <a:latin typeface="Microsoft JhengHei"/>
              </a:rPr>
              <a:t>自恃分數優異，未規劃防禦性志願。如序號13僅填3個、序號34僅填2個、序號42甚至僅填1個熱門公立志願，隨後全部落空。</a:t>
            </a:r>
          </a:p>
          <a:p>
            <a:pPr>
              <a:spcBef>
                <a:spcPts val="1200"/>
              </a:spcBef>
            </a:pPr>
            <a:r>
              <a:rPr sz="1500" b="1" dirty="0">
                <a:solidFill>
                  <a:srgbClr val="C27D38"/>
                </a:solidFill>
                <a:latin typeface="Microsoft JhengHei"/>
              </a:rPr>
              <a:t>■  </a:t>
            </a:r>
            <a:r>
              <a:rPr sz="1500" b="1" dirty="0" err="1">
                <a:solidFill>
                  <a:srgbClr val="C27D38"/>
                </a:solidFill>
                <a:latin typeface="Microsoft JhengHei"/>
              </a:rPr>
              <a:t>職群中斷</a:t>
            </a:r>
            <a:r>
              <a:rPr sz="1500" b="1" dirty="0">
                <a:solidFill>
                  <a:srgbClr val="C27D38"/>
                </a:solidFill>
                <a:latin typeface="Microsoft JhengHei"/>
              </a:rPr>
              <a:t> (</a:t>
            </a:r>
            <a:r>
              <a:rPr sz="1500" b="1" dirty="0" err="1">
                <a:solidFill>
                  <a:srgbClr val="C27D38"/>
                </a:solidFill>
                <a:latin typeface="Microsoft JhengHei"/>
              </a:rPr>
              <a:t>未落實跨校同職群連續選填</a:t>
            </a:r>
            <a:r>
              <a:rPr sz="1500" b="1" dirty="0">
                <a:solidFill>
                  <a:srgbClr val="C27D38"/>
                </a:solidFill>
                <a:latin typeface="Microsoft JhengHei"/>
              </a:rPr>
              <a:t>)
</a:t>
            </a:r>
            <a:r>
              <a:rPr sz="1300" dirty="0" err="1">
                <a:solidFill>
                  <a:srgbClr val="1E293B"/>
                </a:solidFill>
                <a:latin typeface="Microsoft JhengHei"/>
              </a:rPr>
              <a:t>選填北科附工等熱門職科時，中斷了「同職群」的選填順序（如夾雜普通科或其他職群</a:t>
            </a:r>
            <a:r>
              <a:rPr sz="1300" dirty="0">
                <a:solidFill>
                  <a:srgbClr val="1E293B"/>
                </a:solidFill>
                <a:latin typeface="Microsoft JhengHei"/>
              </a:rPr>
              <a:t>），導致第2、第3個志願之後的志願序分數被嚴重扣減。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48640"/>
            <a:ext cx="112772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>
                <a:solidFill>
                  <a:srgbClr val="1E293B"/>
                </a:solidFill>
                <a:latin typeface="Microsoft JhengHei"/>
              </a:rPr>
              <a:t>釐清職群連續選填規則：跨校「同職群」選填，絕不扣分！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88720"/>
            <a:ext cx="11277295" cy="25400"/>
          </a:xfrm>
          <a:prstGeom prst="rect">
            <a:avLst/>
          </a:prstGeom>
          <a:solidFill>
            <a:srgbClr val="C27D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12772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50" b="1">
                <a:solidFill>
                  <a:srgbClr val="C27D38"/>
                </a:solidFill>
                <a:latin typeface="Microsoft JhengHei"/>
              </a:defRPr>
            </a:pPr>
            <a:r>
              <a:t>導正輔導認知：桃連區選填「不扣分」的核心關鍵是「相同職群」而非「同一所學校」。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011680"/>
            <a:ext cx="530352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E123C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365760" rIns="365760" rtlCol="0" anchor="ctr"/>
          <a:lstStyle/>
          <a:p>
            <a:pPr algn="ctr">
              <a:defRPr sz="1800" b="1">
                <a:solidFill>
                  <a:srgbClr val="BE123C"/>
                </a:solidFill>
                <a:latin typeface="Microsoft JhengHei"/>
              </a:defRPr>
            </a:pPr>
            <a:r>
              <a:rPr sz="2200" dirty="0"/>
              <a:t>❌ </a:t>
            </a:r>
            <a:r>
              <a:rPr sz="2200" dirty="0" err="1"/>
              <a:t>常見選填誤區：同校不同職群</a:t>
            </a:r>
            <a:endParaRPr sz="2200" dirty="0"/>
          </a:p>
          <a:p>
            <a:pPr>
              <a:spcBef>
                <a:spcPts val="1200"/>
              </a:spcBef>
              <a:defRPr sz="1250">
                <a:latin typeface="Microsoft JhengHei"/>
              </a:defRPr>
            </a:pPr>
            <a:r>
              <a:rPr sz="1800" b="1" dirty="0" err="1">
                <a:solidFill>
                  <a:srgbClr val="1E293B"/>
                </a:solidFill>
              </a:rPr>
              <a:t>誤解：</a:t>
            </a:r>
            <a:r>
              <a:rPr sz="1800" dirty="0" err="1">
                <a:solidFill>
                  <a:srgbClr val="1E293B"/>
                </a:solidFill>
              </a:rPr>
              <a:t>學生必須連續選填「同一所學校」的不同科別，才享有志願序不扣分的優待</a:t>
            </a:r>
            <a:r>
              <a:rPr sz="1800" dirty="0">
                <a:solidFill>
                  <a:srgbClr val="1E293B"/>
                </a:solidFill>
              </a:rPr>
              <a:t>。</a:t>
            </a:r>
          </a:p>
          <a:p>
            <a:pPr>
              <a:spcBef>
                <a:spcPts val="1200"/>
              </a:spcBef>
              <a:defRPr sz="1250">
                <a:latin typeface="Microsoft JhengHei"/>
              </a:defRPr>
            </a:pPr>
            <a:r>
              <a:rPr sz="1800" b="1" dirty="0" err="1">
                <a:solidFill>
                  <a:srgbClr val="1E293B"/>
                </a:solidFill>
              </a:rPr>
              <a:t>事實：</a:t>
            </a:r>
            <a:r>
              <a:rPr sz="1800" dirty="0" err="1">
                <a:solidFill>
                  <a:srgbClr val="1E293B"/>
                </a:solidFill>
              </a:rPr>
              <a:t>若在同一所學校連續填寫「不同職群」的科（例如：連續填寫同一學校的「機械科」與「商業經營科</a:t>
            </a:r>
            <a:r>
              <a:rPr sz="1800" dirty="0">
                <a:solidFill>
                  <a:srgbClr val="1E293B"/>
                </a:solidFill>
              </a:rPr>
              <a:t>」），</a:t>
            </a:r>
            <a:r>
              <a:rPr sz="1800" dirty="0" err="1">
                <a:solidFill>
                  <a:srgbClr val="1E293B"/>
                </a:solidFill>
              </a:rPr>
              <a:t>其職群已改變</a:t>
            </a:r>
            <a:r>
              <a:rPr sz="1800" dirty="0">
                <a:solidFill>
                  <a:srgbClr val="1E293B"/>
                </a:solidFill>
              </a:rPr>
              <a:t>。</a:t>
            </a:r>
          </a:p>
          <a:p>
            <a:pPr>
              <a:spcBef>
                <a:spcPts val="1200"/>
              </a:spcBef>
              <a:defRPr sz="1250">
                <a:latin typeface="Microsoft JhengHei"/>
              </a:defRPr>
            </a:pPr>
            <a:r>
              <a:rPr sz="1800" b="1" dirty="0" err="1">
                <a:solidFill>
                  <a:srgbClr val="1E293B"/>
                </a:solidFill>
              </a:rPr>
              <a:t>後果：</a:t>
            </a:r>
            <a:r>
              <a:rPr sz="1800" dirty="0" err="1">
                <a:solidFill>
                  <a:srgbClr val="1E293B"/>
                </a:solidFill>
              </a:rPr>
              <a:t>因職群轉換，志願序積分</a:t>
            </a:r>
            <a:r>
              <a:rPr sz="1800" dirty="0">
                <a:solidFill>
                  <a:srgbClr val="1E293B"/>
                </a:solidFill>
              </a:rPr>
              <a:t>**</a:t>
            </a:r>
            <a:r>
              <a:rPr sz="1800" dirty="0" err="1">
                <a:solidFill>
                  <a:srgbClr val="1E293B"/>
                </a:solidFill>
              </a:rPr>
              <a:t>仍會被扣分</a:t>
            </a:r>
            <a:r>
              <a:rPr sz="1800" dirty="0">
                <a:solidFill>
                  <a:srgbClr val="1E293B"/>
                </a:solidFill>
              </a:rPr>
              <a:t>**！</a:t>
            </a:r>
            <a:r>
              <a:rPr sz="1800" dirty="0" err="1">
                <a:solidFill>
                  <a:srgbClr val="1E293B"/>
                </a:solidFill>
              </a:rPr>
              <a:t>高分群常因在同校內混填不同職群而意外失分</a:t>
            </a:r>
            <a:r>
              <a:rPr sz="1800" dirty="0">
                <a:solidFill>
                  <a:srgbClr val="1E293B"/>
                </a:solidFill>
              </a:rPr>
              <a:t>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40016" y="2043440"/>
            <a:ext cx="530352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D9488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365760" rIns="365760" rtlCol="0" anchor="ctr"/>
          <a:lstStyle/>
          <a:p>
            <a:pPr algn="ctr">
              <a:defRPr sz="1800" b="1">
                <a:solidFill>
                  <a:srgbClr val="0D9488"/>
                </a:solidFill>
                <a:latin typeface="Microsoft JhengHei"/>
              </a:defRPr>
            </a:pPr>
            <a:r>
              <a:rPr sz="2400" dirty="0"/>
              <a:t>✅ </a:t>
            </a:r>
            <a:r>
              <a:rPr sz="2400" dirty="0" err="1"/>
              <a:t>正確政策規則：跨校同職群</a:t>
            </a:r>
            <a:endParaRPr sz="2400" dirty="0"/>
          </a:p>
          <a:p>
            <a:pPr>
              <a:spcBef>
                <a:spcPts val="1200"/>
              </a:spcBef>
              <a:defRPr sz="1250">
                <a:latin typeface="Microsoft JhengHei"/>
              </a:defRPr>
            </a:pPr>
            <a:r>
              <a:rPr sz="1800" b="1" dirty="0" err="1">
                <a:solidFill>
                  <a:srgbClr val="1E293B"/>
                </a:solidFill>
              </a:rPr>
              <a:t>規則：</a:t>
            </a:r>
            <a:r>
              <a:rPr sz="1800" dirty="0" err="1">
                <a:solidFill>
                  <a:srgbClr val="1E293B"/>
                </a:solidFill>
              </a:rPr>
              <a:t>選填「不扣分」的判斷標準是「相同職群」而非「校別</a:t>
            </a:r>
            <a:r>
              <a:rPr sz="1800" dirty="0">
                <a:solidFill>
                  <a:srgbClr val="1E293B"/>
                </a:solidFill>
              </a:rPr>
              <a:t>」。</a:t>
            </a:r>
          </a:p>
          <a:p>
            <a:pPr>
              <a:spcBef>
                <a:spcPts val="1200"/>
              </a:spcBef>
              <a:defRPr sz="1250">
                <a:latin typeface="Microsoft JhengHei"/>
              </a:defRPr>
            </a:pPr>
            <a:r>
              <a:rPr sz="1800" b="1" dirty="0" err="1">
                <a:solidFill>
                  <a:srgbClr val="1E293B"/>
                </a:solidFill>
              </a:rPr>
              <a:t>事實：</a:t>
            </a:r>
            <a:r>
              <a:rPr sz="1800" dirty="0" err="1">
                <a:solidFill>
                  <a:srgbClr val="1E293B"/>
                </a:solidFill>
              </a:rPr>
              <a:t>只要學生在志願表中連續選填「相同職群」的科別</a:t>
            </a:r>
            <a:r>
              <a:rPr sz="1800" dirty="0">
                <a:solidFill>
                  <a:srgbClr val="1E293B"/>
                </a:solidFill>
              </a:rPr>
              <a:t>，**</a:t>
            </a:r>
            <a:r>
              <a:rPr sz="1800" dirty="0" err="1">
                <a:solidFill>
                  <a:srgbClr val="1E293B"/>
                </a:solidFill>
              </a:rPr>
              <a:t>即使跨越不同學校，其志願序比序在系統上仍被視為連續</a:t>
            </a:r>
            <a:r>
              <a:rPr sz="1800" dirty="0">
                <a:solidFill>
                  <a:srgbClr val="1E293B"/>
                </a:solidFill>
              </a:rPr>
              <a:t>**。</a:t>
            </a:r>
          </a:p>
          <a:p>
            <a:pPr>
              <a:spcBef>
                <a:spcPts val="1200"/>
              </a:spcBef>
              <a:defRPr sz="1250">
                <a:latin typeface="Microsoft JhengHei"/>
              </a:defRPr>
            </a:pPr>
            <a:r>
              <a:rPr sz="1800" b="1" dirty="0" err="1">
                <a:solidFill>
                  <a:srgbClr val="1E293B"/>
                </a:solidFill>
              </a:rPr>
              <a:t>優勢：</a:t>
            </a:r>
            <a:r>
              <a:rPr sz="1800" dirty="0" err="1">
                <a:solidFill>
                  <a:srgbClr val="1E293B"/>
                </a:solidFill>
              </a:rPr>
              <a:t>志願序積分完全不會被扣分！學生可在不同學校間連續選填自己真正感興趣的同一職群，保障分數與適性選擇</a:t>
            </a:r>
            <a:r>
              <a:rPr dirty="0">
                <a:solidFill>
                  <a:srgbClr val="1E293B"/>
                </a:solidFill>
              </a:rPr>
              <a:t>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48640"/>
            <a:ext cx="112772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>
                <a:solidFill>
                  <a:srgbClr val="1E293B"/>
                </a:solidFill>
                <a:latin typeface="Microsoft JhengHei"/>
              </a:rPr>
              <a:t>12位個報落榜率達13.04%！建立三階段防護輔導流程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88720"/>
            <a:ext cx="11277295" cy="25400"/>
          </a:xfrm>
          <a:prstGeom prst="rect">
            <a:avLst/>
          </a:prstGeom>
          <a:solidFill>
            <a:srgbClr val="C27D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127729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1E293B"/>
                </a:solidFill>
                <a:latin typeface="Microsoft JhengHei"/>
              </a:defRPr>
            </a:pPr>
            <a:r>
              <a:rPr dirty="0" err="1"/>
              <a:t>個報學生落榜原因高度集中於「高估成績」與「未善用跨校同職群連續選填</a:t>
            </a:r>
            <a:r>
              <a:rPr dirty="0"/>
              <a:t>」，</a:t>
            </a:r>
            <a:r>
              <a:rPr dirty="0" err="1"/>
              <a:t>應透過三大輔導戰術為其建立安全網</a:t>
            </a:r>
            <a:r>
              <a:rPr dirty="0"/>
              <a:t>：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011680"/>
            <a:ext cx="3291840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27D38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3600" b="1">
                <a:solidFill>
                  <a:srgbClr val="C27D38"/>
                </a:solidFill>
                <a:latin typeface="Microsoft JhengHei"/>
              </a:defRPr>
            </a:pPr>
            <a:r>
              <a:rPr dirty="0"/>
              <a:t>01</a:t>
            </a:r>
          </a:p>
          <a:p>
            <a:pPr>
              <a:spcBef>
                <a:spcPts val="800"/>
              </a:spcBef>
              <a:defRPr sz="1600" b="1">
                <a:solidFill>
                  <a:srgbClr val="1E293B"/>
                </a:solidFill>
                <a:latin typeface="Microsoft JhengHei"/>
              </a:defRPr>
            </a:pPr>
            <a:r>
              <a:rPr sz="1800" dirty="0" err="1"/>
              <a:t>落實安全防禦志願</a:t>
            </a:r>
            <a:endParaRPr sz="1800" dirty="0"/>
          </a:p>
          <a:p>
            <a:pPr>
              <a:spcBef>
                <a:spcPts val="1400"/>
              </a:spcBef>
              <a:defRPr sz="1200">
                <a:solidFill>
                  <a:srgbClr val="1E293B"/>
                </a:solidFill>
                <a:latin typeface="Microsoft JhengHei"/>
              </a:defRPr>
            </a:pPr>
            <a:r>
              <a:rPr sz="1800" dirty="0"/>
              <a:t>導正「非公立不填」的迷思。個報生與高分群應依會考成績和寫作點數，安排至少1/3的「保底防禦志願」（</a:t>
            </a:r>
            <a:r>
              <a:rPr sz="1800" dirty="0" err="1"/>
              <a:t>填寫足夠私校或保底公立校</a:t>
            </a:r>
            <a:r>
              <a:rPr sz="1800" dirty="0"/>
              <a:t>），</a:t>
            </a:r>
            <a:r>
              <a:rPr sz="1800" dirty="0" err="1"/>
              <a:t>堅守志願數不可過少的安全紅線</a:t>
            </a:r>
            <a:r>
              <a:rPr sz="1800" dirty="0"/>
              <a:t>。</a:t>
            </a:r>
          </a:p>
        </p:txBody>
      </p:sp>
      <p:sp>
        <p:nvSpPr>
          <p:cNvPr id="6" name="Chevron 5"/>
          <p:cNvSpPr/>
          <p:nvPr/>
        </p:nvSpPr>
        <p:spPr>
          <a:xfrm>
            <a:off x="3886200" y="3657600"/>
            <a:ext cx="274320" cy="548640"/>
          </a:xfrm>
          <a:prstGeom prst="chevron">
            <a:avLst/>
          </a:prstGeom>
          <a:solidFill>
            <a:srgbClr val="C27D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206240" y="2011680"/>
            <a:ext cx="3291840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27D38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3600" b="1">
                <a:solidFill>
                  <a:srgbClr val="C27D38"/>
                </a:solidFill>
                <a:latin typeface="Microsoft JhengHei"/>
              </a:defRPr>
            </a:pPr>
            <a:r>
              <a:rPr dirty="0"/>
              <a:t>02</a:t>
            </a:r>
          </a:p>
          <a:p>
            <a:pPr>
              <a:spcBef>
                <a:spcPts val="800"/>
              </a:spcBef>
              <a:defRPr sz="1600" b="1">
                <a:solidFill>
                  <a:srgbClr val="1E293B"/>
                </a:solidFill>
                <a:latin typeface="Microsoft JhengHei"/>
              </a:defRPr>
            </a:pPr>
            <a:r>
              <a:rPr sz="1800" dirty="0" err="1"/>
              <a:t>集中連續選填同職群</a:t>
            </a:r>
            <a:endParaRPr sz="1800" dirty="0"/>
          </a:p>
          <a:p>
            <a:pPr>
              <a:spcBef>
                <a:spcPts val="1400"/>
              </a:spcBef>
              <a:defRPr sz="1200">
                <a:solidFill>
                  <a:srgbClr val="1E293B"/>
                </a:solidFill>
                <a:latin typeface="Microsoft JhengHei"/>
              </a:defRPr>
            </a:pPr>
            <a:r>
              <a:rPr sz="1800" dirty="0"/>
              <a:t>指導學生將同一職群（如電機電子群、商業管理群）的科別集中並連續選填，在跨越不同學校時絕不中斷連續性。如此即可安全維持志願序最高積分，保證分數競爭力</a:t>
            </a:r>
            <a:r>
              <a:rPr dirty="0"/>
              <a:t>。</a:t>
            </a:r>
          </a:p>
        </p:txBody>
      </p:sp>
      <p:sp>
        <p:nvSpPr>
          <p:cNvPr id="8" name="Chevron 7"/>
          <p:cNvSpPr/>
          <p:nvPr/>
        </p:nvSpPr>
        <p:spPr>
          <a:xfrm>
            <a:off x="7543800" y="3657600"/>
            <a:ext cx="274320" cy="548640"/>
          </a:xfrm>
          <a:prstGeom prst="chevron">
            <a:avLst/>
          </a:prstGeom>
          <a:solidFill>
            <a:srgbClr val="C27D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863840" y="2011680"/>
            <a:ext cx="3291840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27D38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3600" b="1">
                <a:solidFill>
                  <a:srgbClr val="C27D38"/>
                </a:solidFill>
                <a:latin typeface="Microsoft JhengHei"/>
              </a:defRPr>
            </a:pPr>
            <a:r>
              <a:rPr dirty="0"/>
              <a:t>03</a:t>
            </a:r>
          </a:p>
          <a:p>
            <a:pPr>
              <a:spcBef>
                <a:spcPts val="800"/>
              </a:spcBef>
              <a:defRPr sz="1600" b="1">
                <a:solidFill>
                  <a:srgbClr val="1E293B"/>
                </a:solidFill>
                <a:latin typeface="Microsoft JhengHei"/>
              </a:defRPr>
            </a:pPr>
            <a:r>
              <a:rPr sz="1800" dirty="0" err="1"/>
              <a:t>檢核防避職科混填</a:t>
            </a:r>
            <a:endParaRPr sz="1800" dirty="0"/>
          </a:p>
          <a:p>
            <a:pPr>
              <a:spcBef>
                <a:spcPts val="1400"/>
              </a:spcBef>
              <a:defRPr sz="1200">
                <a:solidFill>
                  <a:srgbClr val="1E293B"/>
                </a:solidFill>
                <a:latin typeface="Microsoft JhengHei"/>
              </a:defRPr>
            </a:pPr>
            <a:r>
              <a:rPr sz="1800" dirty="0"/>
              <a:t>嚴格避免在同一職群志願群中夾雜「普通科」或其他「不同職群」的科別。第一線輔導老師應協助學生對照「跨校同職群連續選填不扣分」清單，徹底阻絕意外失分</a:t>
            </a:r>
            <a:r>
              <a:rPr dirty="0"/>
              <a:t>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9386" name="Group 1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403652"/>
              </p:ext>
            </p:extLst>
          </p:nvPr>
        </p:nvGraphicFramePr>
        <p:xfrm>
          <a:off x="1019434" y="1988841"/>
          <a:ext cx="9901101" cy="4536503"/>
        </p:xfrm>
        <a:graphic>
          <a:graphicData uri="http://schemas.openxmlformats.org/drawingml/2006/table">
            <a:tbl>
              <a:tblPr/>
              <a:tblGrid>
                <a:gridCol w="2398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89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01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531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80691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高中</a:t>
                      </a:r>
                      <a:r>
                        <a:rPr kumimoji="1" lang="en-US" altLang="zh-TW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每學期</a:t>
                      </a:r>
                      <a:r>
                        <a:rPr kumimoji="1" lang="en-US" altLang="zh-TW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高職</a:t>
                      </a:r>
                      <a:r>
                        <a:rPr kumimoji="1" lang="en-US" altLang="zh-TW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每學期</a:t>
                      </a:r>
                      <a:r>
                        <a:rPr kumimoji="1" lang="en-US" altLang="zh-TW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0691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免學費補助金額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免學費補助金額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241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公立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私立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公立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私立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270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6,240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26,162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6,240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26,162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標題 1"/>
          <p:cNvSpPr txBox="1">
            <a:spLocks/>
          </p:cNvSpPr>
          <p:nvPr/>
        </p:nvSpPr>
        <p:spPr>
          <a:xfrm>
            <a:off x="1631950" y="714375"/>
            <a:ext cx="9288586" cy="7699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 typeface="Arial" pitchFamily="34" charset="0"/>
              <a:buNone/>
              <a:defRPr/>
            </a:pPr>
            <a:r>
              <a:rPr kumimoji="0" lang="zh-TW" altLang="en-US" sz="4800" b="1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二、學費補助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教育部全面免學費補助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kumimoji="0" lang="zh-TW" altLang="en-US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1400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版面配置區 5"/>
          <p:cNvSpPr>
            <a:spLocks noGrp="1"/>
          </p:cNvSpPr>
          <p:nvPr>
            <p:ph type="body" idx="4294967295"/>
          </p:nvPr>
        </p:nvSpPr>
        <p:spPr>
          <a:xfrm>
            <a:off x="1415480" y="1556792"/>
            <a:ext cx="8636496" cy="1500187"/>
          </a:xfrm>
        </p:spPr>
        <p:txBody>
          <a:bodyPr anchor="b"/>
          <a:lstStyle/>
          <a:p>
            <a:pPr marL="0" indent="0" algn="ctr">
              <a:buNone/>
              <a:defRPr/>
            </a:pPr>
            <a:r>
              <a:rPr lang="zh-TW" altLang="en-US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三、適性輔導</a:t>
            </a:r>
            <a:endParaRPr lang="zh-TW" altLang="en-US" sz="6600" dirty="0">
              <a:ea typeface="微軟正黑體" pitchFamily="34" charset="-120"/>
            </a:endParaRPr>
          </a:p>
        </p:txBody>
      </p:sp>
      <p:sp>
        <p:nvSpPr>
          <p:cNvPr id="94211" name="投影片編號版面配置區 3"/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>
              <a:buFont typeface="Arial" pitchFamily="34" charset="0"/>
              <a:buNone/>
            </a:pPr>
            <a:fld id="{73D9CB42-2F99-46B2-966D-961D946719C8}" type="slidenum">
              <a:rPr kumimoji="0" lang="en-US" altLang="zh-TW" sz="1200">
                <a:solidFill>
                  <a:srgbClr val="0C3226"/>
                </a:solidFill>
              </a:rPr>
              <a:pPr algn="r" eaLnBrk="1" hangingPunct="1">
                <a:buFont typeface="Arial" pitchFamily="34" charset="0"/>
                <a:buNone/>
              </a:pPr>
              <a:t>18</a:t>
            </a:fld>
            <a:endParaRPr kumimoji="0" lang="en-US" altLang="zh-TW" sz="1200">
              <a:solidFill>
                <a:srgbClr val="0C3226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7776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圖表 7">
            <a:extLst>
              <a:ext uri="{FF2B5EF4-FFF2-40B4-BE49-F238E27FC236}">
                <a16:creationId xmlns:a16="http://schemas.microsoft.com/office/drawing/2014/main" id="{8BCB4B3E-DE01-4317-938B-0F9C79B266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0299554"/>
              </p:ext>
            </p:extLst>
          </p:nvPr>
        </p:nvGraphicFramePr>
        <p:xfrm>
          <a:off x="198856" y="2112845"/>
          <a:ext cx="11794288" cy="4548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2825354" y="1845360"/>
            <a:ext cx="136383" cy="34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7500" tIns="35100" rIns="67500" bIns="35100" anchor="ctr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2351585" y="1471659"/>
            <a:ext cx="7992887" cy="932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7500" tIns="35100" rIns="67500" bIns="35100" anchor="ctr">
            <a:spAutoFit/>
          </a:bodyPr>
          <a:lstStyle/>
          <a:p>
            <a:pPr eaLnBrk="1" hangingPunct="1"/>
            <a:r>
              <a:rPr lang="en-US" altLang="zh-TW" sz="28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103</a:t>
            </a:r>
            <a:r>
              <a:rPr lang="zh-TW" altLang="en-US" sz="28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學年度至</a:t>
            </a:r>
            <a:r>
              <a:rPr lang="en-US" altLang="zh-TW" sz="28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122</a:t>
            </a:r>
            <a:r>
              <a:rPr lang="zh-TW" altLang="en-US" sz="28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學年度桃園市國中畢業生將由每年</a:t>
            </a:r>
            <a:r>
              <a:rPr lang="en-US" altLang="zh-TW" sz="28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8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萬</a:t>
            </a:r>
            <a:r>
              <a:rPr lang="en-US" altLang="zh-TW" sz="28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8,554</a:t>
            </a:r>
            <a:r>
              <a:rPr lang="zh-TW" altLang="en-US" sz="28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人降至</a:t>
            </a:r>
            <a:r>
              <a:rPr lang="en-US" altLang="zh-TW" sz="28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8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萬</a:t>
            </a:r>
            <a:r>
              <a:rPr lang="en-US" altLang="zh-TW" sz="28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0,267</a:t>
            </a:r>
            <a:r>
              <a:rPr lang="zh-TW" altLang="en-US" sz="28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人。 </a:t>
            </a:r>
          </a:p>
        </p:txBody>
      </p:sp>
      <p:sp>
        <p:nvSpPr>
          <p:cNvPr id="185348" name="Rectangle 4"/>
          <p:cNvSpPr>
            <a:spLocks noChangeArrowheads="1"/>
          </p:cNvSpPr>
          <p:nvPr/>
        </p:nvSpPr>
        <p:spPr bwMode="auto">
          <a:xfrm>
            <a:off x="3431704" y="548680"/>
            <a:ext cx="5680097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zh-TW" altLang="en-US" sz="3600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本市國中畢業生數趨勢圖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C3AEFDC6-0599-42B7-B623-2A45BA39B6ED}"/>
              </a:ext>
            </a:extLst>
          </p:cNvPr>
          <p:cNvSpPr txBox="1"/>
          <p:nvPr/>
        </p:nvSpPr>
        <p:spPr>
          <a:xfrm>
            <a:off x="7392144" y="3018073"/>
            <a:ext cx="558062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TW" altLang="en-US" dirty="0">
              <a:ln w="38100">
                <a:solidFill>
                  <a:srgbClr val="FF0000"/>
                </a:solidFill>
              </a:ln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圓角矩形 9"/>
          <p:cNvSpPr/>
          <p:nvPr/>
        </p:nvSpPr>
        <p:spPr bwMode="auto">
          <a:xfrm>
            <a:off x="1487488" y="1624418"/>
            <a:ext cx="8988227" cy="4612871"/>
          </a:xfrm>
          <a:prstGeom prst="roundRect">
            <a:avLst/>
          </a:prstGeom>
          <a:solidFill>
            <a:srgbClr val="CC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念完醫學院發現自己不想當醫生，想開咖啡館；出國拿法律碩士學位後，改學烘焙甜點；藥學研究所畢業的研究助理，立志報考清潔隊員；博士學分修完後，回故鄉創業賣雞排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.. 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這些年輕人在所學和職業選擇路上跌跌撞撞的摸索故事，每一天，我們不但在媒體上讀到</a:t>
            </a:r>
            <a:r>
              <a:rPr lang="zh-TW" altLang="en-US" sz="2400" dirty="0">
                <a:ea typeface="標楷體" pitchFamily="65" charset="-120"/>
              </a:rPr>
              <a:t>，更在生活中遇到。而年輕的家長們，也許您就是徬徨其中的人。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400" dirty="0">
                <a:ea typeface="標楷體" pitchFamily="65" charset="-120"/>
              </a:rPr>
              <a:t>「不知道自己想做甚麼？」不是新鮮問題。每個世代要進入社會的年輕人，遲早都要自問：「我的能力和興趣是甚麼？我想要做甚麼工作？」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400" dirty="0">
                <a:ea typeface="標楷體" pitchFamily="65" charset="-120"/>
              </a:rPr>
              <a:t>最應該探索自我的時間就是在</a:t>
            </a:r>
            <a:r>
              <a:rPr lang="en-US" altLang="zh-TW" sz="2400" dirty="0">
                <a:ea typeface="標楷體" pitchFamily="65" charset="-120"/>
              </a:rPr>
              <a:t>『</a:t>
            </a:r>
            <a:r>
              <a:rPr lang="zh-TW" altLang="en-US" sz="2400" dirty="0">
                <a:solidFill>
                  <a:srgbClr val="FF0000"/>
                </a:solidFill>
                <a:ea typeface="標楷體" pitchFamily="65" charset="-120"/>
              </a:rPr>
              <a:t>國、高中階段</a:t>
            </a:r>
            <a:r>
              <a:rPr lang="en-US" altLang="zh-TW" sz="2400" dirty="0">
                <a:ea typeface="標楷體" pitchFamily="65" charset="-120"/>
              </a:rPr>
              <a:t>』</a:t>
            </a:r>
            <a:r>
              <a:rPr lang="zh-TW" altLang="en-US" sz="2400" dirty="0">
                <a:ea typeface="標楷體" pitchFamily="65" charset="-120"/>
              </a:rPr>
              <a:t>。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endParaRPr lang="zh-TW" altLang="en-US" sz="2200" dirty="0">
              <a:ea typeface="標楷體" pitchFamily="65" charset="-120"/>
            </a:endParaRPr>
          </a:p>
        </p:txBody>
      </p:sp>
      <p:sp>
        <p:nvSpPr>
          <p:cNvPr id="23557" name="文字方塊 1"/>
          <p:cNvSpPr txBox="1">
            <a:spLocks noChangeArrowheads="1"/>
          </p:cNvSpPr>
          <p:nvPr/>
        </p:nvSpPr>
        <p:spPr bwMode="auto">
          <a:xfrm>
            <a:off x="1919288" y="6237289"/>
            <a:ext cx="84185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資料來源：你就是改變的起點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嚴長壽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2014)</a:t>
            </a:r>
            <a:endParaRPr lang="zh-TW" altLang="en-US" sz="20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grpSp>
        <p:nvGrpSpPr>
          <p:cNvPr id="23558" name="AutoShape 10"/>
          <p:cNvGrpSpPr>
            <a:grpSpLocks/>
          </p:cNvGrpSpPr>
          <p:nvPr/>
        </p:nvGrpSpPr>
        <p:grpSpPr bwMode="auto">
          <a:xfrm>
            <a:off x="2999656" y="476672"/>
            <a:ext cx="6696075" cy="982663"/>
            <a:chOff x="1144" y="614"/>
            <a:chExt cx="3518" cy="619"/>
          </a:xfrm>
        </p:grpSpPr>
        <p:pic>
          <p:nvPicPr>
            <p:cNvPr id="23559" name="AutoShape 10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gray">
            <a:xfrm>
              <a:off x="1144" y="614"/>
              <a:ext cx="3518" cy="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0" name="Text Box 8"/>
            <p:cNvSpPr txBox="1">
              <a:spLocks noChangeArrowheads="1"/>
            </p:cNvSpPr>
            <p:nvPr/>
          </p:nvSpPr>
          <p:spPr bwMode="auto">
            <a:xfrm>
              <a:off x="1237" y="689"/>
              <a:ext cx="3295" cy="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r>
                <a:rPr lang="zh-TW" altLang="en-US" b="1" dirty="0">
                  <a:solidFill>
                    <a:srgbClr val="000000"/>
                  </a:solidFill>
                  <a:latin typeface="微軟正黑體" pitchFamily="34" charset="-120"/>
                  <a:ea typeface="標楷體" pitchFamily="65" charset="-120"/>
                </a:rPr>
                <a:t>培養就業生存力</a:t>
              </a:r>
              <a:r>
                <a:rPr lang="zh-TW" altLang="en-US" b="1" dirty="0">
                  <a:ea typeface="標楷體" pitchFamily="65" charset="-120"/>
                </a:rPr>
                <a:t>，探索自我不嫌早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44F9B34-0AB6-4E66-896F-9FA74E9A5D9F}" type="slidenum">
              <a:rPr lang="en-US" altLang="zh-TW" smtClean="0">
                <a:ea typeface="新細明體" charset="-120"/>
              </a:rPr>
              <a:pPr/>
              <a:t>21</a:t>
            </a:fld>
            <a:endParaRPr lang="en-US" altLang="zh-TW">
              <a:ea typeface="新細明體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38E2E40-32F3-4BBF-A9BC-BC6412A7E4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" y="548680"/>
            <a:ext cx="12188113" cy="63093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4530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44F9B34-0AB6-4E66-896F-9FA74E9A5D9F}" type="slidenum">
              <a:rPr lang="en-US" altLang="zh-TW" smtClean="0">
                <a:ea typeface="新細明體" charset="-120"/>
              </a:rPr>
              <a:pPr/>
              <a:t>22</a:t>
            </a:fld>
            <a:endParaRPr lang="en-US" altLang="zh-TW">
              <a:ea typeface="新細明體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D9E1994-06F7-4CE7-8AC6-7D69A857B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2068"/>
            <a:ext cx="12192000" cy="63365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80127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44F9B34-0AB6-4E66-896F-9FA74E9A5D9F}" type="slidenum">
              <a:rPr lang="en-US" altLang="zh-TW" smtClean="0">
                <a:ea typeface="新細明體" charset="-120"/>
              </a:rPr>
              <a:pPr/>
              <a:t>23</a:t>
            </a:fld>
            <a:endParaRPr lang="en-US" altLang="zh-TW">
              <a:ea typeface="新細明體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13881C4-512D-4420-BE67-25D8BB644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792"/>
            <a:ext cx="12192000" cy="64252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90075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4B5586-0253-4402-9898-E29FF4AD6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CB87B28D-5688-42AC-BC06-3A3A81C08B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2413" t="14951" r="32996" b="7090"/>
          <a:stretch/>
        </p:blipFill>
        <p:spPr>
          <a:xfrm>
            <a:off x="1592117" y="44624"/>
            <a:ext cx="8392315" cy="6741368"/>
          </a:xfrm>
          <a:prstGeom prst="rect">
            <a:avLst/>
          </a:prstGeo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B56424E-DC95-4F11-8ECF-8D0788A18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4444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DB87676-1871-4596-8714-4BD7A7FC9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6C7CA7D5-D7EA-44B8-926B-431F22ED43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5992" t="14950" r="34787" b="11863"/>
          <a:stretch/>
        </p:blipFill>
        <p:spPr>
          <a:xfrm>
            <a:off x="1703512" y="44624"/>
            <a:ext cx="8132339" cy="68015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17802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投影片編號版面配置區 1"/>
          <p:cNvSpPr txBox="1">
            <a:spLocks noGrp="1"/>
          </p:cNvSpPr>
          <p:nvPr/>
        </p:nvSpPr>
        <p:spPr bwMode="auto">
          <a:xfrm>
            <a:off x="7581900" y="6356351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latinLnBrk="1" hangingPunct="1"/>
            <a:fld id="{764565C2-CD6E-42DE-A641-537CED277773}" type="slidenum">
              <a:rPr kumimoji="0" lang="ko-KR" altLang="en-US" sz="900">
                <a:solidFill>
                  <a:srgbClr val="898989"/>
                </a:solidFill>
                <a:latin typeface="Verdana" pitchFamily="34" charset="0"/>
                <a:ea typeface="Gulim" pitchFamily="34" charset="-127"/>
              </a:rPr>
              <a:pPr algn="r" eaLnBrk="1" latinLnBrk="1" hangingPunct="1"/>
              <a:t>26</a:t>
            </a:fld>
            <a:endParaRPr kumimoji="0" lang="en-US" altLang="ko-KR" sz="900">
              <a:solidFill>
                <a:srgbClr val="898989"/>
              </a:solidFill>
              <a:latin typeface="Verdana" pitchFamily="34" charset="0"/>
              <a:ea typeface="Gulim" pitchFamily="34" charset="-127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ED5B200B-3675-4106-AAB7-73A999341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643299"/>
            <a:ext cx="5310445" cy="6079765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E65211F9-6F85-4309-9CF3-3376A69A86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0676" y="2060848"/>
            <a:ext cx="6003752" cy="3733619"/>
          </a:xfrm>
          <a:prstGeom prst="rect">
            <a:avLst/>
          </a:prstGeom>
        </p:spPr>
      </p:pic>
      <p:sp>
        <p:nvSpPr>
          <p:cNvPr id="4" name="矩形: 圓角 3">
            <a:extLst>
              <a:ext uri="{FF2B5EF4-FFF2-40B4-BE49-F238E27FC236}">
                <a16:creationId xmlns:a16="http://schemas.microsoft.com/office/drawing/2014/main" id="{6461E2F4-AD35-4D7A-B72E-F0C7445254EB}"/>
              </a:ext>
            </a:extLst>
          </p:cNvPr>
          <p:cNvSpPr/>
          <p:nvPr/>
        </p:nvSpPr>
        <p:spPr bwMode="auto">
          <a:xfrm>
            <a:off x="10416480" y="2636912"/>
            <a:ext cx="1440160" cy="936104"/>
          </a:xfrm>
          <a:prstGeom prst="round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09635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字方塊 1"/>
          <p:cNvSpPr txBox="1">
            <a:spLocks noChangeArrowheads="1"/>
          </p:cNvSpPr>
          <p:nvPr/>
        </p:nvSpPr>
        <p:spPr bwMode="auto">
          <a:xfrm>
            <a:off x="191344" y="6381328"/>
            <a:ext cx="84185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資料來源：聯合新聞網。</a:t>
            </a:r>
            <a:r>
              <a:rPr lang="en-US" altLang="en-US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http://udn.com/news/story/7314/1175233</a:t>
            </a:r>
            <a:endParaRPr lang="zh-TW" altLang="en-US" sz="1600" dirty="0">
              <a:latin typeface="標楷體" panose="03000509000000000000" pitchFamily="65" charset="-120"/>
              <a:ea typeface="標楷體" panose="03000509000000000000" pitchFamily="65" charset="-120"/>
              <a:cs typeface="Times New Roman" pitchFamily="18" charset="0"/>
            </a:endParaRPr>
          </a:p>
        </p:txBody>
      </p:sp>
      <p:pic>
        <p:nvPicPr>
          <p:cNvPr id="25603" name="Picture 10" descr="Capture_2015_09_13_20_41_38_2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5680" y="50164"/>
            <a:ext cx="8418512" cy="6324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11"/>
          <p:cNvSpPr>
            <a:spLocks noChangeArrowheads="1"/>
          </p:cNvSpPr>
          <p:nvPr/>
        </p:nvSpPr>
        <p:spPr bwMode="auto">
          <a:xfrm>
            <a:off x="3392537" y="1484784"/>
            <a:ext cx="2919487" cy="100811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字方塊 1"/>
          <p:cNvSpPr txBox="1">
            <a:spLocks noChangeArrowheads="1"/>
          </p:cNvSpPr>
          <p:nvPr/>
        </p:nvSpPr>
        <p:spPr bwMode="auto">
          <a:xfrm>
            <a:off x="122237" y="6381328"/>
            <a:ext cx="84185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資料來源：聯合新聞網。</a:t>
            </a:r>
            <a:r>
              <a:rPr lang="en-US" altLang="en-US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http://udn.com/news/story/7314/1175233</a:t>
            </a:r>
            <a:endParaRPr lang="zh-TW" altLang="en-US" sz="1600" dirty="0">
              <a:latin typeface="標楷體" panose="03000509000000000000" pitchFamily="65" charset="-120"/>
              <a:ea typeface="標楷體" panose="03000509000000000000" pitchFamily="65" charset="-120"/>
              <a:cs typeface="Times New Roman" pitchFamily="18" charset="0"/>
            </a:endParaRPr>
          </a:p>
        </p:txBody>
      </p:sp>
      <p:pic>
        <p:nvPicPr>
          <p:cNvPr id="27651" name="Picture 4" descr="Capture_2015_09_13_20_42_26_6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1624" y="692696"/>
            <a:ext cx="8635074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2999656" y="644947"/>
            <a:ext cx="2735982" cy="122413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en-US"/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3143672" y="4869160"/>
            <a:ext cx="3240360" cy="50323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3" descr="Capture_2015_12_04_18_27_11_96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400" y="14064"/>
            <a:ext cx="10154843" cy="679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49" name="文字方塊 1"/>
          <p:cNvSpPr txBox="1">
            <a:spLocks noChangeArrowheads="1"/>
          </p:cNvSpPr>
          <p:nvPr/>
        </p:nvSpPr>
        <p:spPr bwMode="auto">
          <a:xfrm>
            <a:off x="8616280" y="6476999"/>
            <a:ext cx="84185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資料來源：聯合報。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104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年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12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月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02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日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文字方塊 1"/>
          <p:cNvSpPr txBox="1">
            <a:spLocks noChangeArrowheads="1"/>
          </p:cNvSpPr>
          <p:nvPr/>
        </p:nvSpPr>
        <p:spPr bwMode="auto">
          <a:xfrm>
            <a:off x="1703512" y="6501978"/>
            <a:ext cx="84185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資料來源：天下雜誌。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2022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年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1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月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26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日</a:t>
            </a:r>
          </a:p>
        </p:txBody>
      </p:sp>
      <p:pic>
        <p:nvPicPr>
          <p:cNvPr id="2" name="圖片 1">
            <a:hlinkClick r:id="rId4"/>
            <a:extLst>
              <a:ext uri="{FF2B5EF4-FFF2-40B4-BE49-F238E27FC236}">
                <a16:creationId xmlns:a16="http://schemas.microsoft.com/office/drawing/2014/main" id="{4DB1F077-FD2F-4511-8A64-AB430D1D91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6398" y="669330"/>
            <a:ext cx="9739203" cy="58326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47167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字方塊 1"/>
          <p:cNvSpPr txBox="1">
            <a:spLocks noChangeArrowheads="1"/>
          </p:cNvSpPr>
          <p:nvPr/>
        </p:nvSpPr>
        <p:spPr bwMode="auto">
          <a:xfrm>
            <a:off x="47328" y="6453411"/>
            <a:ext cx="84185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資料來源：自由時報。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105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年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7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月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5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日</a:t>
            </a:r>
          </a:p>
        </p:txBody>
      </p:sp>
      <p:pic>
        <p:nvPicPr>
          <p:cNvPr id="29699" name="Picture 4" descr="Capture_2016_09_10_00_10_51_609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9736" y="-32652"/>
            <a:ext cx="8064896" cy="6789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191344" y="3573016"/>
            <a:ext cx="34563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2400" dirty="0">
                <a:ea typeface="標楷體" pitchFamily="65" charset="-120"/>
              </a:rPr>
              <a:t>不要害怕學習新的知識或能力，經過努力與克服，會有新發現與有趣之處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8112224" y="1125539"/>
            <a:ext cx="3528392" cy="50326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 eaLnBrk="1" hangingPunct="1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598168" y="836646"/>
            <a:ext cx="53285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 lIns="91322" tIns="45661" rIns="91322" bIns="4566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年度畢業生升學榜單 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676400" y="1600197"/>
          <a:ext cx="9172128" cy="4648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4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38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3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6724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班級</a:t>
                      </a:r>
                    </a:p>
                  </a:txBody>
                  <a:tcPr marL="2857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考生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錄取學校</a:t>
                      </a:r>
                    </a:p>
                  </a:txBody>
                  <a:tcPr marL="57150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錄取系科</a:t>
                      </a:r>
                    </a:p>
                  </a:txBody>
                  <a:tcPr marL="4762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入學管道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206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畜保三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廖筱君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繁星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206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畜保三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康家瑜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技優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206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畜保三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陳彥君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推甄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206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畜保三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陳惠齡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推甄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0242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畜保三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詹榞峻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推甄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206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個報生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陳易廷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推甄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0206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個報生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陳宣伯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推甄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 bwMode="auto">
          <a:xfrm>
            <a:off x="1722474" y="2895600"/>
            <a:ext cx="9054046" cy="609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322" tIns="45661" rIns="91322" bIns="45661" numCol="1" rtlCol="0" anchor="t" anchorCtr="0" compatLnSpc="1">
            <a:prstTxWarp prst="textNoShape">
              <a:avLst/>
            </a:prstTxWarp>
          </a:bodyPr>
          <a:lstStyle/>
          <a:p>
            <a:pPr defTabSz="913214"/>
            <a:endParaRPr lang="zh-TW" altLang="en-US" sz="3200"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66887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內容版面配置區 3"/>
          <p:cNvGraphicFramePr>
            <a:graphicFrameLocks/>
          </p:cNvGraphicFramePr>
          <p:nvPr/>
        </p:nvGraphicFramePr>
        <p:xfrm>
          <a:off x="1055440" y="1700808"/>
          <a:ext cx="5184576" cy="486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橢圓形圖說文字 10"/>
          <p:cNvSpPr/>
          <p:nvPr/>
        </p:nvSpPr>
        <p:spPr bwMode="auto">
          <a:xfrm>
            <a:off x="5664200" y="912814"/>
            <a:ext cx="4641850" cy="3652837"/>
          </a:xfrm>
          <a:prstGeom prst="wedgeEllipseCallout">
            <a:avLst>
              <a:gd name="adj1" fmla="val 22854"/>
              <a:gd name="adj2" fmla="val 58240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zh-TW" altLang="en-US" sz="24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家長可以幫助孩子多元試探並瞭解自己的性向、興趣和能力，再參考學校老師的建議、收集相關資訊，並與孩子深入討論，較能規劃適合孩子的生涯進路。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145589" y="4556125"/>
            <a:ext cx="1508125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投影片編號版面配置區 1"/>
          <p:cNvSpPr txBox="1">
            <a:spLocks noGrp="1"/>
          </p:cNvSpPr>
          <p:nvPr/>
        </p:nvSpPr>
        <p:spPr bwMode="auto">
          <a:xfrm>
            <a:off x="7581900" y="6356351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latinLnBrk="1" hangingPunct="1"/>
            <a:fld id="{764565C2-CD6E-42DE-A641-537CED277773}" type="slidenum">
              <a:rPr kumimoji="0" lang="ko-KR" altLang="en-US" sz="900">
                <a:solidFill>
                  <a:srgbClr val="898989"/>
                </a:solidFill>
                <a:latin typeface="Verdana" pitchFamily="34" charset="0"/>
                <a:ea typeface="Gulim" pitchFamily="34" charset="-127"/>
              </a:rPr>
              <a:pPr algn="r" eaLnBrk="1" latinLnBrk="1" hangingPunct="1"/>
              <a:t>34</a:t>
            </a:fld>
            <a:endParaRPr kumimoji="0" lang="en-US" altLang="ko-KR" sz="900">
              <a:solidFill>
                <a:srgbClr val="898989"/>
              </a:solidFill>
              <a:latin typeface="Verdana" pitchFamily="34" charset="0"/>
              <a:ea typeface="Gulim" pitchFamily="34" charset="-127"/>
            </a:endParaRPr>
          </a:p>
        </p:txBody>
      </p:sp>
      <p:pic>
        <p:nvPicPr>
          <p:cNvPr id="37891" name="圖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60000">
            <a:off x="970801" y="-53004"/>
            <a:ext cx="6133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投影片編號版面配置區 15"/>
          <p:cNvSpPr txBox="1">
            <a:spLocks noGrp="1"/>
          </p:cNvSpPr>
          <p:nvPr/>
        </p:nvSpPr>
        <p:spPr bwMode="auto">
          <a:xfrm>
            <a:off x="2776538" y="6210300"/>
            <a:ext cx="34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fld id="{D87EC73E-C9E9-4C51-AE6F-ADA63591261B}" type="slidenum">
              <a:rPr kumimoji="0" lang="zh-TW" altLang="en-US" sz="900">
                <a:solidFill>
                  <a:srgbClr val="0C3226"/>
                </a:solidFill>
                <a:latin typeface="Verdana" pitchFamily="34" charset="0"/>
                <a:ea typeface="微軟正黑體" pitchFamily="34" charset="-120"/>
              </a:rPr>
              <a:pPr algn="ctr" eaLnBrk="1" hangingPunct="1"/>
              <a:t>34</a:t>
            </a:fld>
            <a:endParaRPr kumimoji="0" lang="en-US" altLang="zh-TW" sz="900">
              <a:solidFill>
                <a:srgbClr val="0C3226"/>
              </a:solidFill>
              <a:latin typeface="Verdana" pitchFamily="34" charset="0"/>
              <a:ea typeface="微軟正黑體" pitchFamily="34" charset="-120"/>
            </a:endParaRPr>
          </a:p>
        </p:txBody>
      </p:sp>
    </p:spTree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05"/>
          <p:cNvSpPr>
            <a:spLocks noChangeArrowheads="1"/>
          </p:cNvSpPr>
          <p:nvPr/>
        </p:nvSpPr>
        <p:spPr bwMode="gray">
          <a:xfrm>
            <a:off x="5519738" y="1053505"/>
            <a:ext cx="5148262" cy="5962938"/>
          </a:xfrm>
          <a:prstGeom prst="roundRect">
            <a:avLst>
              <a:gd name="adj" fmla="val 3037"/>
            </a:avLst>
          </a:prstGeom>
          <a:solidFill>
            <a:srgbClr val="FFFFCC"/>
          </a:solidFill>
          <a:ln w="9525">
            <a:noFill/>
            <a:round/>
            <a:headEnd/>
            <a:tailEnd/>
          </a:ln>
        </p:spPr>
        <p:txBody>
          <a:bodyPr lIns="46800" rIns="46800" anchor="ctr"/>
          <a:lstStyle/>
          <a:p>
            <a:pPr marL="342900" indent="-342900" eaLnBrk="1" hangingPunct="1"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zh-TW" dirty="0">
                <a:solidFill>
                  <a:srgbClr val="080808"/>
                </a:solidFill>
                <a:latin typeface="微軟正黑體" pitchFamily="34" charset="-120"/>
                <a:ea typeface="微軟正黑體" pitchFamily="34" charset="-120"/>
              </a:rPr>
              <a:t>100</a:t>
            </a:r>
            <a:r>
              <a:rPr kumimoji="0" lang="zh-TW" altLang="en-US" dirty="0">
                <a:solidFill>
                  <a:srgbClr val="080808"/>
                </a:solidFill>
                <a:latin typeface="微軟正黑體" pitchFamily="34" charset="-120"/>
                <a:ea typeface="微軟正黑體" pitchFamily="34" charset="-120"/>
              </a:rPr>
              <a:t>學年度起，新生每人一冊</a:t>
            </a:r>
            <a:endParaRPr kumimoji="0" lang="en-US" altLang="zh-TW" dirty="0">
              <a:solidFill>
                <a:srgbClr val="080808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eaLnBrk="1" hangingPunct="1"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zh-TW" altLang="en-US" sz="2800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手冊可幫助學生</a:t>
            </a:r>
            <a:r>
              <a:rPr kumimoji="0" lang="zh-TW" altLang="zh-TW" sz="2800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澄清</a:t>
            </a:r>
            <a:r>
              <a:rPr kumimoji="0" lang="zh-TW" altLang="en-US" sz="2800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個人</a:t>
            </a:r>
            <a:r>
              <a:rPr kumimoji="0" lang="zh-TW" altLang="zh-TW" sz="2800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kumimoji="0" lang="zh-TW" altLang="en-US" sz="2800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性向、興趣、價值觀，瞭</a:t>
            </a:r>
            <a:r>
              <a:rPr kumimoji="0" lang="zh-TW" altLang="zh-TW" sz="2800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解</a:t>
            </a:r>
            <a:r>
              <a:rPr kumimoji="0" lang="zh-TW" altLang="en-US" sz="2800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家人的期待，及自己的學習表現（會考、學習成就、社團幹部、獎懲、職業試探結果等）比較適合哪一類學校及科別，做為升學選校參考</a:t>
            </a:r>
            <a:endParaRPr kumimoji="0" lang="en-US" altLang="zh-TW" sz="2800" dirty="0">
              <a:solidFill>
                <a:schemeClr val="hlin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8915" name="矩形 5"/>
          <p:cNvSpPr>
            <a:spLocks noChangeArrowheads="1"/>
          </p:cNvSpPr>
          <p:nvPr/>
        </p:nvSpPr>
        <p:spPr bwMode="auto">
          <a:xfrm>
            <a:off x="1415480" y="548680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一、</a:t>
            </a:r>
            <a:r>
              <a:rPr lang="zh-TW" altLang="en-US" b="1" dirty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國中學生生涯發展紀錄手冊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-1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B3658B0-6770-45F8-895C-7CBD69592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94" y="1078609"/>
            <a:ext cx="4507056" cy="5775877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88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520138"/>
              </p:ext>
            </p:extLst>
          </p:nvPr>
        </p:nvGraphicFramePr>
        <p:xfrm>
          <a:off x="1307691" y="968375"/>
          <a:ext cx="9576618" cy="5818189"/>
        </p:xfrm>
        <a:graphic>
          <a:graphicData uri="http://schemas.openxmlformats.org/drawingml/2006/table">
            <a:tbl>
              <a:tblPr/>
              <a:tblGrid>
                <a:gridCol w="1621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3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4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07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09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分項目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填寫人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建議填寫時間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064">
                <a:tc rowSpan="2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一、我的成長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故事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（一）自我認識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月，依年級別填寫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5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（二）職業與我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570">
                <a:tc rowSpan="3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二、各項心理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測驗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（一）性向測驗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測驗實施後填寫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5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（二）興趣測驗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測驗實施後填寫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5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（三）其它測驗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測驗實施後填寫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87901">
                <a:tc rowSpan="6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三、學習成果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及特殊表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現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（一）我的學習表現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1.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領域學習成績於每年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月、翌年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月（或可配合成績單發放時間），依學期別填寫</a:t>
                      </a: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2.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國中教育會考、體適能檢測於實施後浮貼成績證明影本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113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（二）我的經歷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  （幹部、社團）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月、翌年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月，依學期別填寫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51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（三）參與各項競賽成果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92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（四）行為表現獎懲紀錄 </a:t>
                      </a:r>
                      <a:endParaRPr kumimoji="0" lang="zh-TW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152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（五）服務學習紀錄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24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（六）生涯試探活動紀錄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1016" name="矩形 3"/>
          <p:cNvSpPr>
            <a:spLocks noChangeArrowheads="1"/>
          </p:cNvSpPr>
          <p:nvPr/>
        </p:nvSpPr>
        <p:spPr bwMode="auto">
          <a:xfrm>
            <a:off x="1524000" y="463550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一、</a:t>
            </a:r>
            <a:r>
              <a:rPr lang="zh-TW" altLang="en-US" b="1" dirty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國中學生生涯發展紀錄手冊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-2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1017" name="圖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84309" y="4581128"/>
            <a:ext cx="1163638" cy="203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橢圓形圖說文字 5"/>
          <p:cNvSpPr/>
          <p:nvPr/>
        </p:nvSpPr>
        <p:spPr bwMode="auto">
          <a:xfrm>
            <a:off x="8112224" y="1272700"/>
            <a:ext cx="3462214" cy="3167221"/>
          </a:xfrm>
          <a:prstGeom prst="wedgeEllipseCallout">
            <a:avLst>
              <a:gd name="adj1" fmla="val 41601"/>
              <a:gd name="adj2" fmla="val 47708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square"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讓我們一起來瞭解家長和學校如何透過生涯輔導紀錄手冊，共同協助孩子進行適性輔導。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225" name="Group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480217"/>
              </p:ext>
            </p:extLst>
          </p:nvPr>
        </p:nvGraphicFramePr>
        <p:xfrm>
          <a:off x="1271464" y="981497"/>
          <a:ext cx="9504610" cy="5751092"/>
        </p:xfrm>
        <a:graphic>
          <a:graphicData uri="http://schemas.openxmlformats.org/drawingml/2006/table">
            <a:tbl>
              <a:tblPr/>
              <a:tblGrid>
                <a:gridCol w="19925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5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3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30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8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分項目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填寫人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建議填寫時間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0260">
                <a:tc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四、生涯統整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</a:t>
                      </a: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面面觀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九年級第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學期初（約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月）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372">
                <a:tc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五、生涯發展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</a:t>
                      </a: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規劃書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家長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導師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輔導教師</a:t>
                      </a: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九年級第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（免試入學及特色招生前）</a:t>
                      </a: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109">
                <a:tc rowSpan="3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六、其他生涯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</a:t>
                      </a: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輔導紀錄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（一）生涯輔導紀錄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導師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輔導教師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進行學生生涯輔導後，適時填寫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10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（二）生涯諮詢紀錄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月、翌年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月，依學期別填寫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680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（三）家長的話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家長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5-6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月，依年級別填寫。家長參閱簽章後，繳回統一保管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91798">
                <a:tc>
                  <a:txBody>
                    <a:bodyPr/>
                    <a:lstStyle/>
                    <a:p>
                      <a:pPr marL="495300" marR="0" lvl="0" indent="-495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附錄</a:t>
                      </a:r>
                    </a:p>
                  </a:txBody>
                  <a:tcPr marL="31305" marR="31305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十三職群與相關性向測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驗、興趣測驗之對應分析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結果</a:t>
                      </a: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3052" name="矩形 3"/>
          <p:cNvSpPr>
            <a:spLocks noChangeArrowheads="1"/>
          </p:cNvSpPr>
          <p:nvPr/>
        </p:nvSpPr>
        <p:spPr bwMode="auto">
          <a:xfrm>
            <a:off x="1524000" y="476672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一、</a:t>
            </a:r>
            <a:r>
              <a:rPr lang="zh-TW" altLang="en-US" b="1" dirty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國中學生生涯發展紀錄手冊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-3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/>
        </p:blipFill>
        <p:spPr bwMode="auto">
          <a:xfrm>
            <a:off x="3287688" y="1065314"/>
            <a:ext cx="4104456" cy="579268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059" name="矩形 3"/>
          <p:cNvSpPr>
            <a:spLocks noChangeArrowheads="1"/>
          </p:cNvSpPr>
          <p:nvPr/>
        </p:nvSpPr>
        <p:spPr bwMode="auto">
          <a:xfrm>
            <a:off x="1518138" y="457973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性向測驗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-1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橢圓形圖說文字 8"/>
          <p:cNvSpPr/>
          <p:nvPr/>
        </p:nvSpPr>
        <p:spPr bwMode="auto">
          <a:xfrm>
            <a:off x="767408" y="2105065"/>
            <a:ext cx="2806700" cy="2647870"/>
          </a:xfrm>
          <a:prstGeom prst="wedgeEllipseCallout">
            <a:avLst>
              <a:gd name="adj1" fmla="val -9160"/>
              <a:gd name="adj2" fmla="val 58077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性向測驗結果，可以了解語文、數學、機械、空間關係等方面的優勢能力。</a:t>
            </a:r>
          </a:p>
        </p:txBody>
      </p:sp>
      <p:pic>
        <p:nvPicPr>
          <p:cNvPr id="45061" name="圖片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5201" y="5138486"/>
            <a:ext cx="10604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圖片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16480" y="1044960"/>
            <a:ext cx="1152525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橢圓形圖說文字 9"/>
          <p:cNvSpPr/>
          <p:nvPr/>
        </p:nvSpPr>
        <p:spPr bwMode="auto">
          <a:xfrm>
            <a:off x="6940700" y="1585118"/>
            <a:ext cx="3354387" cy="3687763"/>
          </a:xfrm>
          <a:prstGeom prst="wedgeEllipseCallout">
            <a:avLst>
              <a:gd name="adj1" fmla="val 50108"/>
              <a:gd name="adj2" fmla="val -38337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性向測驗測量個人學習潛能，透過測驗可瞭解自己的優勢能力，幫助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自己在進路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選擇時，往優勢能力方向發展。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495600" y="6010275"/>
            <a:ext cx="6307137" cy="8477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◎國中教學正常化、適性輔導及品質提升方案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◎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國中與高中職學生生涯輔導方案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2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3"/>
          <p:cNvSpPr>
            <a:spLocks noChangeArrowheads="1"/>
          </p:cNvSpPr>
          <p:nvPr/>
        </p:nvSpPr>
        <p:spPr bwMode="auto">
          <a:xfrm>
            <a:off x="1631504" y="548680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性向測驗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-2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3652" y="1075035"/>
            <a:ext cx="10064695" cy="3888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圖片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91625" y="4829176"/>
            <a:ext cx="1335088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圖說文字 10"/>
          <p:cNvSpPr>
            <a:spLocks noChangeArrowheads="1"/>
          </p:cNvSpPr>
          <p:nvPr/>
        </p:nvSpPr>
        <p:spPr bwMode="auto">
          <a:xfrm>
            <a:off x="1665287" y="4892675"/>
            <a:ext cx="7153275" cy="1857375"/>
          </a:xfrm>
          <a:prstGeom prst="wedgeRectCallout">
            <a:avLst>
              <a:gd name="adj1" fmla="val 55379"/>
              <a:gd name="adj2" fmla="val 78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0" tIns="180000" rIns="180000" bIns="180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國立臺灣師範大學心理教育與測驗研究發展中心開發完成「電腦化測驗系統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—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適性化職涯性向測驗（國中版）」。另外，學校亦可選用各出版社編製之標準化性向測驗，協助孩子瞭解個人優勢能力。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圖片 2">
            <a:extLst>
              <a:ext uri="{FF2B5EF4-FFF2-40B4-BE49-F238E27FC236}">
                <a16:creationId xmlns:a16="http://schemas.microsoft.com/office/drawing/2014/main" id="{23D6BA6D-4829-4CC5-8167-E3C40A013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984" y="24015"/>
            <a:ext cx="641826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795" name="圖片 4">
            <a:extLst>
              <a:ext uri="{FF2B5EF4-FFF2-40B4-BE49-F238E27FC236}">
                <a16:creationId xmlns:a16="http://schemas.microsoft.com/office/drawing/2014/main" id="{7120729B-B2FD-456C-9710-D426562B9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354" y="24015"/>
            <a:ext cx="6257924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028B5FA-114D-43FE-B50B-CF8836CC010B}"/>
              </a:ext>
            </a:extLst>
          </p:cNvPr>
          <p:cNvSpPr/>
          <p:nvPr/>
        </p:nvSpPr>
        <p:spPr>
          <a:xfrm>
            <a:off x="7535864" y="620688"/>
            <a:ext cx="4284663" cy="5762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84E54D4-12EF-408D-9877-8F8201BB991F}"/>
              </a:ext>
            </a:extLst>
          </p:cNvPr>
          <p:cNvSpPr/>
          <p:nvPr/>
        </p:nvSpPr>
        <p:spPr>
          <a:xfrm>
            <a:off x="1127448" y="5877272"/>
            <a:ext cx="792088" cy="6480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B749006-E8CD-4196-B98E-52D76B5D2B40}"/>
              </a:ext>
            </a:extLst>
          </p:cNvPr>
          <p:cNvSpPr/>
          <p:nvPr/>
        </p:nvSpPr>
        <p:spPr>
          <a:xfrm>
            <a:off x="4589902" y="5805264"/>
            <a:ext cx="792086" cy="6563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5191015-F559-41CF-925F-0F425383670E}"/>
              </a:ext>
            </a:extLst>
          </p:cNvPr>
          <p:cNvSpPr/>
          <p:nvPr/>
        </p:nvSpPr>
        <p:spPr>
          <a:xfrm>
            <a:off x="2999076" y="5869026"/>
            <a:ext cx="792087" cy="6563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A79B1682-8ECE-45FE-BB21-01657D2152D6}"/>
              </a:ext>
            </a:extLst>
          </p:cNvPr>
          <p:cNvSpPr txBox="1"/>
          <p:nvPr/>
        </p:nvSpPr>
        <p:spPr>
          <a:xfrm>
            <a:off x="4589902" y="1196951"/>
            <a:ext cx="432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R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EFFEB63-97A0-414C-BBA7-61A1C95EBBEA}"/>
              </a:ext>
            </a:extLst>
          </p:cNvPr>
          <p:cNvSpPr txBox="1"/>
          <p:nvPr/>
        </p:nvSpPr>
        <p:spPr>
          <a:xfrm>
            <a:off x="4590034" y="2088763"/>
            <a:ext cx="432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I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C9FB971E-65A5-4038-A582-3BC3EFC007D3}"/>
              </a:ext>
            </a:extLst>
          </p:cNvPr>
          <p:cNvSpPr txBox="1"/>
          <p:nvPr/>
        </p:nvSpPr>
        <p:spPr>
          <a:xfrm>
            <a:off x="4553316" y="2962600"/>
            <a:ext cx="432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A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E18C50F6-CBB3-4CAE-8459-A1256287CA7F}"/>
              </a:ext>
            </a:extLst>
          </p:cNvPr>
          <p:cNvSpPr txBox="1"/>
          <p:nvPr/>
        </p:nvSpPr>
        <p:spPr>
          <a:xfrm>
            <a:off x="4583233" y="3747227"/>
            <a:ext cx="432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S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7E07DF65-AD40-4F64-BBD1-604FB119DE5B}"/>
              </a:ext>
            </a:extLst>
          </p:cNvPr>
          <p:cNvSpPr txBox="1"/>
          <p:nvPr/>
        </p:nvSpPr>
        <p:spPr>
          <a:xfrm>
            <a:off x="4575947" y="4518031"/>
            <a:ext cx="432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E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73A79C4E-B895-4A88-BAA4-229E79756104}"/>
              </a:ext>
            </a:extLst>
          </p:cNvPr>
          <p:cNvSpPr txBox="1"/>
          <p:nvPr/>
        </p:nvSpPr>
        <p:spPr>
          <a:xfrm>
            <a:off x="4574072" y="5248881"/>
            <a:ext cx="432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C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38304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7768" y="756597"/>
            <a:ext cx="4539333" cy="626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圖片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46859" y="5077936"/>
            <a:ext cx="1320800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圖片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5489" y="5077936"/>
            <a:ext cx="12890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橢圓形圖說文字 8"/>
          <p:cNvSpPr/>
          <p:nvPr/>
        </p:nvSpPr>
        <p:spPr bwMode="auto">
          <a:xfrm>
            <a:off x="7752184" y="1190515"/>
            <a:ext cx="4281487" cy="3686175"/>
          </a:xfrm>
          <a:prstGeom prst="wedgeEllipseCallout">
            <a:avLst>
              <a:gd name="adj1" fmla="val 18431"/>
              <a:gd name="adj2" fmla="val 54615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心理測驗結果並非進路選擇的唯一指標，要併同其他因素一起來看（如學習表現）才有參考價值。對測驗有不清楚的地方，可以詢問輔導教師。</a:t>
            </a:r>
          </a:p>
        </p:txBody>
      </p:sp>
      <p:sp>
        <p:nvSpPr>
          <p:cNvPr id="53254" name="矩形 9"/>
          <p:cNvSpPr>
            <a:spLocks noChangeArrowheads="1"/>
          </p:cNvSpPr>
          <p:nvPr/>
        </p:nvSpPr>
        <p:spPr bwMode="auto">
          <a:xfrm>
            <a:off x="1418822" y="482601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興趣測驗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-1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橢圓形圖說文字 9"/>
          <p:cNvSpPr/>
          <p:nvPr/>
        </p:nvSpPr>
        <p:spPr bwMode="auto">
          <a:xfrm>
            <a:off x="407368" y="1316300"/>
            <a:ext cx="4381500" cy="3686572"/>
          </a:xfrm>
          <a:prstGeom prst="wedgeEllipseCallout">
            <a:avLst>
              <a:gd name="adj1" fmla="val -19279"/>
              <a:gd name="adj2" fmla="val 52753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興趣指個人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對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人事物的喜愛程度，當課程、活動、職業等產生興趣時，會較投入並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得到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滿足。興趣測驗即在測量對某種事務或活動喜歡或不喜歡的程度。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2981326" y="6054726"/>
            <a:ext cx="6308725" cy="8477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◎國中教學正常化、適性輔導及品質提升方案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◎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國中與高中職學生生涯輔導方案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2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矩形 9"/>
          <p:cNvSpPr>
            <a:spLocks noChangeArrowheads="1"/>
          </p:cNvSpPr>
          <p:nvPr/>
        </p:nvSpPr>
        <p:spPr bwMode="auto">
          <a:xfrm>
            <a:off x="1524000" y="476672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興趣測驗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-2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1464" y="981497"/>
            <a:ext cx="9825292" cy="4257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圖片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03512" y="4837805"/>
            <a:ext cx="1163637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圖說文字 10"/>
          <p:cNvSpPr>
            <a:spLocks noChangeArrowheads="1"/>
          </p:cNvSpPr>
          <p:nvPr/>
        </p:nvSpPr>
        <p:spPr bwMode="auto">
          <a:xfrm>
            <a:off x="3299197" y="4616821"/>
            <a:ext cx="7368307" cy="2210175"/>
          </a:xfrm>
          <a:prstGeom prst="wedgeRectCallout">
            <a:avLst>
              <a:gd name="adj1" fmla="val -53824"/>
              <a:gd name="adj2" fmla="val 3625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square" lIns="180000" tIns="180000" rIns="180000" bIns="180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國立臺灣師範大學心理教育與測驗研究發展中心開發完成「電腦化測驗系統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—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情境式職涯興趣測驗（國中版）」。另外，學校亦可選用各出版社編製之標準化興趣測驗，協助孩子瞭解個人對某種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事務或活動喜歡或不喜歡的程度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7391401" y="549275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57347" name="Picture 3" descr="擷取_2015_03_12_21_58_50_89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20838" y="1336675"/>
            <a:ext cx="8928100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Text Box 2"/>
          <p:cNvSpPr txBox="1">
            <a:spLocks noChangeArrowheads="1"/>
          </p:cNvSpPr>
          <p:nvPr/>
        </p:nvSpPr>
        <p:spPr bwMode="auto">
          <a:xfrm>
            <a:off x="7319964" y="549275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59395" name="Picture 3" descr="擷取_2015_03_12_21_59_05_4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268413"/>
            <a:ext cx="9144000" cy="557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Text Box 2"/>
          <p:cNvSpPr txBox="1">
            <a:spLocks noChangeArrowheads="1"/>
          </p:cNvSpPr>
          <p:nvPr/>
        </p:nvSpPr>
        <p:spPr bwMode="auto">
          <a:xfrm>
            <a:off x="7319964" y="476250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61443" name="Picture 3" descr="擷取_2015_03_12_21_59_23_9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125538"/>
            <a:ext cx="9144000" cy="557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Text Box 2"/>
          <p:cNvSpPr txBox="1">
            <a:spLocks noChangeArrowheads="1"/>
          </p:cNvSpPr>
          <p:nvPr/>
        </p:nvSpPr>
        <p:spPr bwMode="auto">
          <a:xfrm>
            <a:off x="7248526" y="549275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63491" name="Picture 3" descr="擷取_2015_03_12_21_59_57_3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557339"/>
            <a:ext cx="9144000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矩形 3"/>
          <p:cNvSpPr>
            <a:spLocks noChangeArrowheads="1"/>
          </p:cNvSpPr>
          <p:nvPr/>
        </p:nvSpPr>
        <p:spPr bwMode="auto">
          <a:xfrm>
            <a:off x="1524000" y="513559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三、學習成果及特殊表現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我的學習表現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81944" y="977902"/>
            <a:ext cx="4054475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07682" y="966039"/>
            <a:ext cx="3932238" cy="544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5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42212" y="937604"/>
            <a:ext cx="3932237" cy="547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橢圓形圖說文字 8"/>
          <p:cNvSpPr/>
          <p:nvPr/>
        </p:nvSpPr>
        <p:spPr bwMode="auto">
          <a:xfrm>
            <a:off x="4610100" y="1702591"/>
            <a:ext cx="3051175" cy="3168650"/>
          </a:xfrm>
          <a:prstGeom prst="wedgeEllipseCallout">
            <a:avLst>
              <a:gd name="adj1" fmla="val -40035"/>
              <a:gd name="adj2" fmla="val 42465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不要忙著跟別人比較，要在意孩子自己的優勢表現。別忘記給孩子適時的鼓勵！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687" name="圖片 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23792" y="4643603"/>
            <a:ext cx="10604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橢圓形圖說文字 7"/>
          <p:cNvSpPr/>
          <p:nvPr/>
        </p:nvSpPr>
        <p:spPr bwMode="auto">
          <a:xfrm>
            <a:off x="7358857" y="1056695"/>
            <a:ext cx="3384550" cy="2138362"/>
          </a:xfrm>
          <a:prstGeom prst="wedgeEllipseCallout">
            <a:avLst>
              <a:gd name="adj1" fmla="val 57072"/>
              <a:gd name="adj2" fmla="val -14020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這裡記錄學生在學校各領域的學習成績及體適能檢測結果。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689" name="圖片 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946144" y="620688"/>
            <a:ext cx="1093788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字方塊 11"/>
          <p:cNvSpPr txBox="1"/>
          <p:nvPr/>
        </p:nvSpPr>
        <p:spPr>
          <a:xfrm>
            <a:off x="2981326" y="6021389"/>
            <a:ext cx="6308725" cy="8477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◎國中教學正常化、適性輔導及品質提升方案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◎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國中與高中職學生生涯輔導方案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726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2" grpId="0" animBg="1"/>
      <p:bldP spid="12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4" descr="P112093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75521" y="422381"/>
            <a:ext cx="8279706" cy="6435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870999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Oval 10"/>
          <p:cNvSpPr>
            <a:spLocks noChangeArrowheads="1"/>
          </p:cNvSpPr>
          <p:nvPr/>
        </p:nvSpPr>
        <p:spPr bwMode="auto">
          <a:xfrm>
            <a:off x="2135189" y="3863975"/>
            <a:ext cx="7431087" cy="819150"/>
          </a:xfrm>
          <a:prstGeom prst="ellipse">
            <a:avLst/>
          </a:prstGeom>
          <a:noFill/>
          <a:ln w="38100" algn="ctr">
            <a:solidFill>
              <a:schemeClr val="bg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zh-TW" altLang="en-US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gray">
          <a:xfrm>
            <a:off x="4995863" y="3862399"/>
            <a:ext cx="1592262" cy="822305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zh-TW" altLang="en-US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5780" name="Oval 27"/>
          <p:cNvSpPr>
            <a:spLocks noChangeArrowheads="1"/>
          </p:cNvSpPr>
          <p:nvPr/>
        </p:nvSpPr>
        <p:spPr bwMode="gray">
          <a:xfrm>
            <a:off x="5073650" y="3863987"/>
            <a:ext cx="1435100" cy="822305"/>
          </a:xfrm>
          <a:prstGeom prst="ellipse">
            <a:avLst/>
          </a:prstGeom>
          <a:solidFill>
            <a:srgbClr val="333333"/>
          </a:solidFill>
          <a:ln w="9525">
            <a:noFill/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zh-TW" altLang="en-US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4" name="Oval 8"/>
          <p:cNvSpPr>
            <a:spLocks noChangeArrowheads="1"/>
          </p:cNvSpPr>
          <p:nvPr/>
        </p:nvSpPr>
        <p:spPr bwMode="gray">
          <a:xfrm>
            <a:off x="2566988" y="2492376"/>
            <a:ext cx="1141412" cy="1101725"/>
          </a:xfrm>
          <a:prstGeom prst="ellipse">
            <a:avLst/>
          </a:prstGeom>
          <a:gradFill rotWithShape="0">
            <a:gsLst>
              <a:gs pos="0">
                <a:schemeClr val="bg2"/>
              </a:gs>
              <a:gs pos="100000">
                <a:srgbClr val="92D05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藝術群</a:t>
            </a:r>
          </a:p>
        </p:txBody>
      </p:sp>
      <p:sp>
        <p:nvSpPr>
          <p:cNvPr id="45" name="Oval 5"/>
          <p:cNvSpPr>
            <a:spLocks noChangeArrowheads="1"/>
          </p:cNvSpPr>
          <p:nvPr/>
        </p:nvSpPr>
        <p:spPr bwMode="gray">
          <a:xfrm>
            <a:off x="1784350" y="3429001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rgbClr val="0099CC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水產群</a:t>
            </a:r>
          </a:p>
        </p:txBody>
      </p:sp>
      <p:sp>
        <p:nvSpPr>
          <p:cNvPr id="46" name="Oval 5"/>
          <p:cNvSpPr>
            <a:spLocks noChangeArrowheads="1"/>
          </p:cNvSpPr>
          <p:nvPr/>
        </p:nvSpPr>
        <p:spPr bwMode="gray">
          <a:xfrm>
            <a:off x="1712913" y="4559301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FF99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海事群</a:t>
            </a:r>
          </a:p>
        </p:txBody>
      </p:sp>
      <p:sp>
        <p:nvSpPr>
          <p:cNvPr id="51" name="Oval 9"/>
          <p:cNvSpPr>
            <a:spLocks noChangeArrowheads="1"/>
          </p:cNvSpPr>
          <p:nvPr/>
        </p:nvSpPr>
        <p:spPr bwMode="gray">
          <a:xfrm>
            <a:off x="2522538" y="5349876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chemeClr val="bg2">
                  <a:lumMod val="5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餐旅群</a:t>
            </a:r>
          </a:p>
        </p:txBody>
      </p:sp>
      <p:sp>
        <p:nvSpPr>
          <p:cNvPr id="52" name="Oval 5"/>
          <p:cNvSpPr>
            <a:spLocks noChangeArrowheads="1"/>
          </p:cNvSpPr>
          <p:nvPr/>
        </p:nvSpPr>
        <p:spPr bwMode="gray">
          <a:xfrm>
            <a:off x="3617913" y="5711826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00B05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家政群</a:t>
            </a:r>
          </a:p>
        </p:txBody>
      </p:sp>
      <p:sp>
        <p:nvSpPr>
          <p:cNvPr id="54" name="Oval 5"/>
          <p:cNvSpPr>
            <a:spLocks noChangeArrowheads="1"/>
          </p:cNvSpPr>
          <p:nvPr/>
        </p:nvSpPr>
        <p:spPr bwMode="gray">
          <a:xfrm>
            <a:off x="4891088" y="5856289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9933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食品群</a:t>
            </a:r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gray">
          <a:xfrm>
            <a:off x="8553450" y="4508501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FFC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外語群</a:t>
            </a:r>
          </a:p>
        </p:txBody>
      </p:sp>
      <p:sp>
        <p:nvSpPr>
          <p:cNvPr id="75788" name="矩形 11"/>
          <p:cNvSpPr>
            <a:spLocks noChangeArrowheads="1"/>
          </p:cNvSpPr>
          <p:nvPr/>
        </p:nvSpPr>
        <p:spPr bwMode="auto">
          <a:xfrm>
            <a:off x="1524000" y="790575"/>
            <a:ext cx="9144000" cy="838200"/>
          </a:xfrm>
          <a:prstGeom prst="rect">
            <a:avLst/>
          </a:prstGeom>
          <a:solidFill>
            <a:srgbClr val="CCECFF"/>
          </a:solidFill>
          <a:ln w="25400" algn="ctr">
            <a:solidFill>
              <a:srgbClr val="00B0F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三、生涯試探活動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⊙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認識職業學校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15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群別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⊙</a:t>
            </a:r>
            <a:endParaRPr lang="zh-TW" altLang="zh-TW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75789" name="群組 1"/>
          <p:cNvGrpSpPr>
            <a:grpSpLocks/>
          </p:cNvGrpSpPr>
          <p:nvPr/>
        </p:nvGrpSpPr>
        <p:grpSpPr bwMode="auto">
          <a:xfrm>
            <a:off x="2790825" y="2660651"/>
            <a:ext cx="6364288" cy="3222625"/>
            <a:chOff x="1267252" y="2659875"/>
            <a:chExt cx="6363198" cy="3222740"/>
          </a:xfrm>
        </p:grpSpPr>
        <p:sp>
          <p:nvSpPr>
            <p:cNvPr id="75798" name="AutoShape 6"/>
            <p:cNvSpPr>
              <a:spLocks noChangeArrowheads="1"/>
            </p:cNvSpPr>
            <p:nvPr/>
          </p:nvSpPr>
          <p:spPr bwMode="gray">
            <a:xfrm rot="-9207706">
              <a:off x="2047621" y="3669885"/>
              <a:ext cx="1245521" cy="216332"/>
            </a:xfrm>
            <a:prstGeom prst="rightArrow">
              <a:avLst>
                <a:gd name="adj1" fmla="val 35167"/>
                <a:gd name="adj2" fmla="val 111018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799" name="Oval 26"/>
            <p:cNvSpPr>
              <a:spLocks noChangeArrowheads="1"/>
            </p:cNvSpPr>
            <p:nvPr/>
          </p:nvSpPr>
          <p:spPr bwMode="gray">
            <a:xfrm>
              <a:off x="3484610" y="3833089"/>
              <a:ext cx="1593577" cy="822334"/>
            </a:xfrm>
            <a:prstGeom prst="ellipse">
              <a:avLst/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grpSp>
          <p:nvGrpSpPr>
            <p:cNvPr id="75800" name="Group 28"/>
            <p:cNvGrpSpPr>
              <a:grpSpLocks/>
            </p:cNvGrpSpPr>
            <p:nvPr/>
          </p:nvGrpSpPr>
          <p:grpSpPr bwMode="auto">
            <a:xfrm>
              <a:off x="3574119" y="3431790"/>
              <a:ext cx="1387420" cy="1684077"/>
              <a:chOff x="4166" y="1706"/>
              <a:chExt cx="1252" cy="1252"/>
            </a:xfrm>
          </p:grpSpPr>
          <p:sp>
            <p:nvSpPr>
              <p:cNvPr id="75816" name="Oval 29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zh-TW" altLang="en-US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5817" name="Oval 30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zh-TW" altLang="en-US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5818" name="Oval 31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zh-TW" altLang="en-US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  <p:sp>
          <p:nvSpPr>
            <p:cNvPr id="75801" name="Text Box 33"/>
            <p:cNvSpPr txBox="1">
              <a:spLocks noChangeArrowheads="1"/>
            </p:cNvSpPr>
            <p:nvPr/>
          </p:nvSpPr>
          <p:spPr bwMode="gray">
            <a:xfrm>
              <a:off x="3767136" y="3790215"/>
              <a:ext cx="996780" cy="1066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b="1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rPr>
                <a:t>職業</a:t>
              </a:r>
              <a:endParaRPr lang="en-US" altLang="zh-TW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b="1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rPr>
                <a:t>學校</a:t>
              </a:r>
              <a:endParaRPr lang="en-US" altLang="zh-TW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2" name="AutoShape 6"/>
            <p:cNvSpPr>
              <a:spLocks noChangeArrowheads="1"/>
            </p:cNvSpPr>
            <p:nvPr/>
          </p:nvSpPr>
          <p:spPr bwMode="gray">
            <a:xfrm rot="-10468005">
              <a:off x="1398992" y="4042637"/>
              <a:ext cx="1739602" cy="261946"/>
            </a:xfrm>
            <a:prstGeom prst="rightArrow">
              <a:avLst>
                <a:gd name="adj1" fmla="val 35167"/>
                <a:gd name="adj2" fmla="val 111023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3" name="AutoShape 6"/>
            <p:cNvSpPr>
              <a:spLocks noChangeArrowheads="1"/>
            </p:cNvSpPr>
            <p:nvPr/>
          </p:nvSpPr>
          <p:spPr bwMode="gray">
            <a:xfrm rot="9949800">
              <a:off x="1267252" y="4542717"/>
              <a:ext cx="1963402" cy="306399"/>
            </a:xfrm>
            <a:prstGeom prst="rightArrow">
              <a:avLst>
                <a:gd name="adj1" fmla="val 35167"/>
                <a:gd name="adj2" fmla="val 11104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4" name="AutoShape 6"/>
            <p:cNvSpPr>
              <a:spLocks noChangeArrowheads="1"/>
            </p:cNvSpPr>
            <p:nvPr/>
          </p:nvSpPr>
          <p:spPr bwMode="gray">
            <a:xfrm rot="8936425">
              <a:off x="1862463" y="5057086"/>
              <a:ext cx="1557070" cy="228608"/>
            </a:xfrm>
            <a:prstGeom prst="rightArrow">
              <a:avLst>
                <a:gd name="adj1" fmla="val 35167"/>
                <a:gd name="adj2" fmla="val 111027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5" name="AutoShape 6"/>
            <p:cNvSpPr>
              <a:spLocks noChangeArrowheads="1"/>
            </p:cNvSpPr>
            <p:nvPr/>
          </p:nvSpPr>
          <p:spPr bwMode="gray">
            <a:xfrm rot="7382279">
              <a:off x="2746457" y="5295249"/>
              <a:ext cx="885857" cy="288876"/>
            </a:xfrm>
            <a:prstGeom prst="rightArrow">
              <a:avLst>
                <a:gd name="adj1" fmla="val 35167"/>
                <a:gd name="adj2" fmla="val 111035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6" name="AutoShape 6"/>
            <p:cNvSpPr>
              <a:spLocks noChangeArrowheads="1"/>
            </p:cNvSpPr>
            <p:nvPr/>
          </p:nvSpPr>
          <p:spPr bwMode="gray">
            <a:xfrm rot="6056444">
              <a:off x="3757558" y="5436546"/>
              <a:ext cx="535006" cy="325381"/>
            </a:xfrm>
            <a:prstGeom prst="rightArrow">
              <a:avLst>
                <a:gd name="adj1" fmla="val 35167"/>
                <a:gd name="adj2" fmla="val 11103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7" name="AutoShape 6"/>
            <p:cNvSpPr>
              <a:spLocks noChangeArrowheads="1"/>
            </p:cNvSpPr>
            <p:nvPr/>
          </p:nvSpPr>
          <p:spPr bwMode="gray">
            <a:xfrm rot="3102181">
              <a:off x="4716250" y="5334940"/>
              <a:ext cx="473092" cy="307922"/>
            </a:xfrm>
            <a:prstGeom prst="rightArrow">
              <a:avLst>
                <a:gd name="adj1" fmla="val 35167"/>
                <a:gd name="adj2" fmla="val 111026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8" name="AutoShape 6"/>
            <p:cNvSpPr>
              <a:spLocks noChangeArrowheads="1"/>
            </p:cNvSpPr>
            <p:nvPr/>
          </p:nvSpPr>
          <p:spPr bwMode="gray">
            <a:xfrm rot="2067505">
              <a:off x="5043268" y="4984058"/>
              <a:ext cx="1211055" cy="334975"/>
            </a:xfrm>
            <a:prstGeom prst="rightArrow">
              <a:avLst>
                <a:gd name="adj1" fmla="val 35167"/>
                <a:gd name="adj2" fmla="val 11102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9" name="AutoShape 6"/>
            <p:cNvSpPr>
              <a:spLocks noChangeArrowheads="1"/>
            </p:cNvSpPr>
            <p:nvPr/>
          </p:nvSpPr>
          <p:spPr bwMode="gray">
            <a:xfrm rot="871503">
              <a:off x="5286114" y="4450639"/>
              <a:ext cx="1841185" cy="306399"/>
            </a:xfrm>
            <a:prstGeom prst="rightArrow">
              <a:avLst>
                <a:gd name="adj1" fmla="val 35167"/>
                <a:gd name="adj2" fmla="val 111029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0" name="AutoShape 6"/>
            <p:cNvSpPr>
              <a:spLocks noChangeArrowheads="1"/>
            </p:cNvSpPr>
            <p:nvPr/>
          </p:nvSpPr>
          <p:spPr bwMode="gray">
            <a:xfrm>
              <a:off x="5314684" y="3917220"/>
              <a:ext cx="2315766" cy="327037"/>
            </a:xfrm>
            <a:prstGeom prst="rightArrow">
              <a:avLst>
                <a:gd name="adj1" fmla="val 35167"/>
                <a:gd name="adj2" fmla="val 111035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1" name="AutoShape 6"/>
            <p:cNvSpPr>
              <a:spLocks noChangeArrowheads="1"/>
            </p:cNvSpPr>
            <p:nvPr/>
          </p:nvSpPr>
          <p:spPr bwMode="gray">
            <a:xfrm rot="-909172">
              <a:off x="5263892" y="3488580"/>
              <a:ext cx="1696747" cy="361963"/>
            </a:xfrm>
            <a:prstGeom prst="rightArrow">
              <a:avLst>
                <a:gd name="adj1" fmla="val 35167"/>
                <a:gd name="adj2" fmla="val 111027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2" name="AutoShape 6"/>
            <p:cNvSpPr>
              <a:spLocks noChangeArrowheads="1"/>
            </p:cNvSpPr>
            <p:nvPr/>
          </p:nvSpPr>
          <p:spPr bwMode="gray">
            <a:xfrm rot="-2102198">
              <a:off x="5071838" y="3139317"/>
              <a:ext cx="1011064" cy="301636"/>
            </a:xfrm>
            <a:prstGeom prst="rightArrow">
              <a:avLst>
                <a:gd name="adj1" fmla="val 35167"/>
                <a:gd name="adj2" fmla="val 111033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3" name="AutoShape 6"/>
            <p:cNvSpPr>
              <a:spLocks noChangeArrowheads="1"/>
            </p:cNvSpPr>
            <p:nvPr/>
          </p:nvSpPr>
          <p:spPr bwMode="gray">
            <a:xfrm rot="-3694956">
              <a:off x="4653541" y="2787709"/>
              <a:ext cx="598509" cy="342841"/>
            </a:xfrm>
            <a:prstGeom prst="rightArrow">
              <a:avLst>
                <a:gd name="adj1" fmla="val 35167"/>
                <a:gd name="adj2" fmla="val 11103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4" name="AutoShape 6"/>
            <p:cNvSpPr>
              <a:spLocks noChangeArrowheads="1"/>
            </p:cNvSpPr>
            <p:nvPr/>
          </p:nvSpPr>
          <p:spPr bwMode="gray">
            <a:xfrm rot="-6332387">
              <a:off x="3813108" y="2767869"/>
              <a:ext cx="563583" cy="385697"/>
            </a:xfrm>
            <a:prstGeom prst="rightArrow">
              <a:avLst>
                <a:gd name="adj1" fmla="val 35167"/>
                <a:gd name="adj2" fmla="val 111031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5" name="AutoShape 6"/>
            <p:cNvSpPr>
              <a:spLocks noChangeArrowheads="1"/>
            </p:cNvSpPr>
            <p:nvPr/>
          </p:nvSpPr>
          <p:spPr bwMode="gray">
            <a:xfrm rot="-7860206">
              <a:off x="2945678" y="3086171"/>
              <a:ext cx="650898" cy="350778"/>
            </a:xfrm>
            <a:prstGeom prst="rightArrow">
              <a:avLst>
                <a:gd name="adj1" fmla="val 35167"/>
                <a:gd name="adj2" fmla="val 111026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40" name="Oval 9"/>
          <p:cNvSpPr>
            <a:spLocks noChangeArrowheads="1"/>
          </p:cNvSpPr>
          <p:nvPr/>
        </p:nvSpPr>
        <p:spPr bwMode="gray">
          <a:xfrm>
            <a:off x="6169025" y="1628776"/>
            <a:ext cx="1079500" cy="1103313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7030A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電機與</a:t>
            </a:r>
            <a:endParaRPr lang="en-US" altLang="zh-TW" sz="2400" b="1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電子群</a:t>
            </a:r>
          </a:p>
        </p:txBody>
      </p:sp>
      <p:sp>
        <p:nvSpPr>
          <p:cNvPr id="39" name="Oval 9"/>
          <p:cNvSpPr>
            <a:spLocks noChangeArrowheads="1"/>
          </p:cNvSpPr>
          <p:nvPr/>
        </p:nvSpPr>
        <p:spPr bwMode="gray">
          <a:xfrm>
            <a:off x="7319963" y="1989138"/>
            <a:ext cx="1079500" cy="1103312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C0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土木與</a:t>
            </a:r>
            <a:endParaRPr lang="en-US" altLang="zh-TW" sz="2400" b="1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建築群</a:t>
            </a:r>
          </a:p>
        </p:txBody>
      </p:sp>
      <p:sp>
        <p:nvSpPr>
          <p:cNvPr id="43" name="Oval 7"/>
          <p:cNvSpPr>
            <a:spLocks noChangeArrowheads="1"/>
          </p:cNvSpPr>
          <p:nvPr/>
        </p:nvSpPr>
        <p:spPr bwMode="gray">
          <a:xfrm>
            <a:off x="8339138" y="2614614"/>
            <a:ext cx="1141412" cy="11017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化工群</a:t>
            </a:r>
          </a:p>
        </p:txBody>
      </p:sp>
      <p:sp>
        <p:nvSpPr>
          <p:cNvPr id="53" name="Oval 9"/>
          <p:cNvSpPr>
            <a:spLocks noChangeArrowheads="1"/>
          </p:cNvSpPr>
          <p:nvPr/>
        </p:nvSpPr>
        <p:spPr bwMode="gray">
          <a:xfrm>
            <a:off x="9120188" y="3429001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00B05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商業與</a:t>
            </a:r>
            <a:endParaRPr lang="en-US" altLang="zh-TW" sz="2400" b="1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管理群</a:t>
            </a:r>
          </a:p>
        </p:txBody>
      </p:sp>
      <p:sp>
        <p:nvSpPr>
          <p:cNvPr id="50" name="Oval 9"/>
          <p:cNvSpPr>
            <a:spLocks noChangeArrowheads="1"/>
          </p:cNvSpPr>
          <p:nvPr/>
        </p:nvSpPr>
        <p:spPr bwMode="gray">
          <a:xfrm>
            <a:off x="6299200" y="5661026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農業群</a:t>
            </a:r>
          </a:p>
        </p:txBody>
      </p:sp>
      <p:sp>
        <p:nvSpPr>
          <p:cNvPr id="48" name="Oval 9"/>
          <p:cNvSpPr>
            <a:spLocks noChangeArrowheads="1"/>
          </p:cNvSpPr>
          <p:nvPr/>
        </p:nvSpPr>
        <p:spPr bwMode="gray">
          <a:xfrm>
            <a:off x="7537450" y="5229226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設計群</a:t>
            </a:r>
          </a:p>
        </p:txBody>
      </p:sp>
      <p:sp>
        <p:nvSpPr>
          <p:cNvPr id="41" name="Oval 6"/>
          <p:cNvSpPr>
            <a:spLocks noChangeArrowheads="1"/>
          </p:cNvSpPr>
          <p:nvPr/>
        </p:nvSpPr>
        <p:spPr bwMode="gray">
          <a:xfrm>
            <a:off x="4883151" y="1628776"/>
            <a:ext cx="1141413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chemeClr val="accent6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動力</a:t>
            </a:r>
            <a:endParaRPr lang="en-US" altLang="zh-TW" sz="2400" b="1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40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機械群</a:t>
            </a:r>
          </a:p>
        </p:txBody>
      </p:sp>
      <p:sp>
        <p:nvSpPr>
          <p:cNvPr id="42" name="Oval 6"/>
          <p:cNvSpPr>
            <a:spLocks noChangeArrowheads="1"/>
          </p:cNvSpPr>
          <p:nvPr/>
        </p:nvSpPr>
        <p:spPr bwMode="gray">
          <a:xfrm>
            <a:off x="3659188" y="2039939"/>
            <a:ext cx="1141412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D6009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機械群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51" grpId="0" animBg="1"/>
      <p:bldP spid="52" grpId="0" animBg="1"/>
      <p:bldP spid="54" grpId="0" animBg="1"/>
      <p:bldP spid="55" grpId="0" animBg="1"/>
      <p:bldP spid="40" grpId="0" animBg="1"/>
      <p:bldP spid="39" grpId="0" animBg="1"/>
      <p:bldP spid="43" grpId="0" animBg="1"/>
      <p:bldP spid="53" grpId="0" animBg="1"/>
      <p:bldP spid="50" grpId="0" animBg="1"/>
      <p:bldP spid="48" grpId="0" animBg="1"/>
      <p:bldP spid="41" grpId="0" animBg="1"/>
      <p:bldP spid="4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86826" y="-5242"/>
            <a:ext cx="14165652" cy="6868484"/>
          </a:xfrm>
          <a:prstGeom prst="rect">
            <a:avLst/>
          </a:prstGeom>
        </p:spPr>
      </p:pic>
      <p:pic>
        <p:nvPicPr>
          <p:cNvPr id="4" name="圖片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14025" y="1447330"/>
            <a:ext cx="9683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11"/>
          <p:cNvSpPr>
            <a:spLocks noChangeArrowheads="1"/>
          </p:cNvSpPr>
          <p:nvPr/>
        </p:nvSpPr>
        <p:spPr bwMode="auto">
          <a:xfrm>
            <a:off x="1524000" y="50900"/>
            <a:ext cx="9144000" cy="785812"/>
          </a:xfrm>
          <a:prstGeom prst="rect">
            <a:avLst/>
          </a:prstGeom>
          <a:solidFill>
            <a:srgbClr val="CCECFF"/>
          </a:solidFill>
          <a:ln w="25400" algn="ctr">
            <a:solidFill>
              <a:srgbClr val="00B0F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三、生涯試探活動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⊙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認識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升學進路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⊙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40"/>
          <p:cNvSpPr>
            <a:spLocks noChangeArrowheads="1"/>
          </p:cNvSpPr>
          <p:nvPr/>
        </p:nvSpPr>
        <p:spPr bwMode="auto">
          <a:xfrm>
            <a:off x="5678583" y="787726"/>
            <a:ext cx="1161407" cy="445644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研究所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45489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內容版面配置區 18"/>
          <p:cNvSpPr>
            <a:spLocks noGrp="1"/>
          </p:cNvSpPr>
          <p:nvPr>
            <p:ph idx="4294967295"/>
          </p:nvPr>
        </p:nvSpPr>
        <p:spPr>
          <a:xfrm>
            <a:off x="1524000" y="1628776"/>
            <a:ext cx="8135938" cy="576263"/>
          </a:xfrm>
        </p:spPr>
        <p:txBody>
          <a:bodyPr>
            <a:noAutofit/>
          </a:bodyPr>
          <a:lstStyle/>
          <a:p>
            <a:pPr marL="273050" indent="-273050">
              <a:defRPr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共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群，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23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校 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40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科</a:t>
            </a:r>
          </a:p>
        </p:txBody>
      </p:sp>
      <p:sp>
        <p:nvSpPr>
          <p:cNvPr id="78851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r>
              <a:rPr lang="zh-TW" altLang="en-US" sz="4800" dirty="0">
                <a:ea typeface="標楷體" pitchFamily="65" charset="-120"/>
              </a:rPr>
              <a:t>桃連區職業類科之群科屬性</a:t>
            </a:r>
          </a:p>
        </p:txBody>
      </p:sp>
      <p:sp>
        <p:nvSpPr>
          <p:cNvPr id="4" name="六邊形 3"/>
          <p:cNvSpPr/>
          <p:nvPr/>
        </p:nvSpPr>
        <p:spPr>
          <a:xfrm>
            <a:off x="3359150" y="2349501"/>
            <a:ext cx="1441450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  <a:hlinkClick r:id="rId3"/>
              </a:rPr>
              <a:t>機械群</a:t>
            </a:r>
            <a:endParaRPr kumimoji="0" lang="zh-TW" altLang="en-US" sz="2000" b="1" dirty="0">
              <a:solidFill>
                <a:srgbClr val="000000"/>
              </a:solidFill>
            </a:endParaRPr>
          </a:p>
        </p:txBody>
      </p:sp>
      <p:sp>
        <p:nvSpPr>
          <p:cNvPr id="5" name="六邊形 4"/>
          <p:cNvSpPr/>
          <p:nvPr/>
        </p:nvSpPr>
        <p:spPr>
          <a:xfrm>
            <a:off x="3359150" y="3644901"/>
            <a:ext cx="1441450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  <a:hlinkClick r:id="rId4" action="ppaction://hlinkfile"/>
              </a:rPr>
              <a:t>動力機械群</a:t>
            </a:r>
            <a:endParaRPr kumimoji="0" lang="zh-TW" altLang="en-US" sz="2000" b="1" dirty="0">
              <a:solidFill>
                <a:srgbClr val="000000"/>
              </a:solidFill>
            </a:endParaRPr>
          </a:p>
        </p:txBody>
      </p:sp>
      <p:sp>
        <p:nvSpPr>
          <p:cNvPr id="6" name="六邊形 5"/>
          <p:cNvSpPr/>
          <p:nvPr/>
        </p:nvSpPr>
        <p:spPr>
          <a:xfrm>
            <a:off x="4583113" y="2997201"/>
            <a:ext cx="1441450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電機電子群</a:t>
            </a:r>
          </a:p>
        </p:txBody>
      </p:sp>
      <p:sp>
        <p:nvSpPr>
          <p:cNvPr id="7" name="六邊形 6"/>
          <p:cNvSpPr/>
          <p:nvPr/>
        </p:nvSpPr>
        <p:spPr>
          <a:xfrm>
            <a:off x="4583113" y="4292601"/>
            <a:ext cx="1441450" cy="1223963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土木與建築群</a:t>
            </a:r>
          </a:p>
        </p:txBody>
      </p:sp>
      <p:sp>
        <p:nvSpPr>
          <p:cNvPr id="8" name="六邊形 7"/>
          <p:cNvSpPr/>
          <p:nvPr/>
        </p:nvSpPr>
        <p:spPr>
          <a:xfrm>
            <a:off x="5808663" y="2349501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化工群</a:t>
            </a:r>
          </a:p>
        </p:txBody>
      </p:sp>
      <p:sp>
        <p:nvSpPr>
          <p:cNvPr id="9" name="六邊形 8"/>
          <p:cNvSpPr/>
          <p:nvPr/>
        </p:nvSpPr>
        <p:spPr>
          <a:xfrm>
            <a:off x="7032626" y="2997201"/>
            <a:ext cx="1439863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外語群</a:t>
            </a:r>
          </a:p>
        </p:txBody>
      </p:sp>
      <p:sp>
        <p:nvSpPr>
          <p:cNvPr id="10" name="六邊形 9"/>
          <p:cNvSpPr/>
          <p:nvPr/>
        </p:nvSpPr>
        <p:spPr>
          <a:xfrm>
            <a:off x="5808663" y="3644901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餐旅群</a:t>
            </a:r>
          </a:p>
        </p:txBody>
      </p:sp>
      <p:sp>
        <p:nvSpPr>
          <p:cNvPr id="11" name="六邊形 10"/>
          <p:cNvSpPr/>
          <p:nvPr/>
        </p:nvSpPr>
        <p:spPr>
          <a:xfrm>
            <a:off x="5808663" y="4941888"/>
            <a:ext cx="1439862" cy="1223962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海事群</a:t>
            </a:r>
          </a:p>
        </p:txBody>
      </p:sp>
      <p:sp>
        <p:nvSpPr>
          <p:cNvPr id="12" name="六邊形 11"/>
          <p:cNvSpPr/>
          <p:nvPr/>
        </p:nvSpPr>
        <p:spPr>
          <a:xfrm>
            <a:off x="7032626" y="4292601"/>
            <a:ext cx="1439863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農業群</a:t>
            </a:r>
          </a:p>
        </p:txBody>
      </p:sp>
      <p:sp>
        <p:nvSpPr>
          <p:cNvPr id="13" name="六邊形 12"/>
          <p:cNvSpPr/>
          <p:nvPr/>
        </p:nvSpPr>
        <p:spPr>
          <a:xfrm>
            <a:off x="8256588" y="3644901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家政群</a:t>
            </a:r>
          </a:p>
        </p:txBody>
      </p:sp>
      <p:sp>
        <p:nvSpPr>
          <p:cNvPr id="14" name="六邊形 13"/>
          <p:cNvSpPr/>
          <p:nvPr/>
        </p:nvSpPr>
        <p:spPr>
          <a:xfrm>
            <a:off x="8256588" y="4941888"/>
            <a:ext cx="1439862" cy="1223962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食品群</a:t>
            </a:r>
          </a:p>
        </p:txBody>
      </p:sp>
      <p:sp>
        <p:nvSpPr>
          <p:cNvPr id="15" name="六邊形 14"/>
          <p:cNvSpPr/>
          <p:nvPr/>
        </p:nvSpPr>
        <p:spPr>
          <a:xfrm>
            <a:off x="8256588" y="2349501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商業與管理群</a:t>
            </a:r>
          </a:p>
        </p:txBody>
      </p:sp>
      <p:sp>
        <p:nvSpPr>
          <p:cNvPr id="16" name="六邊形 15"/>
          <p:cNvSpPr/>
          <p:nvPr/>
        </p:nvSpPr>
        <p:spPr>
          <a:xfrm>
            <a:off x="2135188" y="2997201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設計群</a:t>
            </a:r>
          </a:p>
        </p:txBody>
      </p:sp>
      <p:sp>
        <p:nvSpPr>
          <p:cNvPr id="17" name="六邊形 16"/>
          <p:cNvSpPr/>
          <p:nvPr/>
        </p:nvSpPr>
        <p:spPr>
          <a:xfrm>
            <a:off x="3359150" y="4941888"/>
            <a:ext cx="1441450" cy="1223962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水產群</a:t>
            </a:r>
          </a:p>
        </p:txBody>
      </p:sp>
      <p:sp>
        <p:nvSpPr>
          <p:cNvPr id="18" name="六邊形 17"/>
          <p:cNvSpPr/>
          <p:nvPr/>
        </p:nvSpPr>
        <p:spPr>
          <a:xfrm>
            <a:off x="2135188" y="4292601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藝術群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標題 3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r>
              <a:rPr lang="zh-TW" altLang="en-US" sz="4200" dirty="0">
                <a:ea typeface="標楷體" pitchFamily="65" charset="-120"/>
              </a:rPr>
              <a:t>分析職業類科升學進路的觀察重點</a:t>
            </a:r>
          </a:p>
        </p:txBody>
      </p:sp>
      <p:sp>
        <p:nvSpPr>
          <p:cNvPr id="2" name="向上箭號圖說文字 1"/>
          <p:cNvSpPr/>
          <p:nvPr/>
        </p:nvSpPr>
        <p:spPr>
          <a:xfrm>
            <a:off x="2566988" y="5445126"/>
            <a:ext cx="2736850" cy="1152525"/>
          </a:xfrm>
          <a:prstGeom prst="upArrowCallout">
            <a:avLst>
              <a:gd name="adj1" fmla="val 53516"/>
              <a:gd name="adj2" fmla="val 41040"/>
              <a:gd name="adj3" fmla="val 25000"/>
              <a:gd name="adj4" fmla="val 6497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免試入學</a:t>
            </a:r>
            <a:endParaRPr kumimoji="0" lang="en-US" altLang="zh-TW" sz="18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特色招生甄選入學</a:t>
            </a:r>
          </a:p>
        </p:txBody>
      </p:sp>
      <p:sp>
        <p:nvSpPr>
          <p:cNvPr id="5" name="流程圖: 程序 4"/>
          <p:cNvSpPr/>
          <p:nvPr/>
        </p:nvSpPr>
        <p:spPr>
          <a:xfrm>
            <a:off x="2555892" y="5013176"/>
            <a:ext cx="2759736" cy="432048"/>
          </a:xfrm>
          <a:prstGeom prst="flowChartProcess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高職一般科目課程</a:t>
            </a:r>
          </a:p>
        </p:txBody>
      </p:sp>
      <p:sp>
        <p:nvSpPr>
          <p:cNvPr id="6" name="流程圖: 程序 5"/>
          <p:cNvSpPr/>
          <p:nvPr/>
        </p:nvSpPr>
        <p:spPr>
          <a:xfrm>
            <a:off x="2555892" y="4005064"/>
            <a:ext cx="1379868" cy="1008112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rgbClr val="FF0000"/>
                </a:solidFill>
              </a:rPr>
              <a:t>專業科目</a:t>
            </a:r>
            <a:endParaRPr kumimoji="0" lang="en-US" altLang="zh-TW" sz="1800" dirty="0">
              <a:solidFill>
                <a:srgbClr val="FF000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rgbClr val="FF0000"/>
                </a:solidFill>
              </a:rPr>
              <a:t>理論課程</a:t>
            </a:r>
          </a:p>
        </p:txBody>
      </p:sp>
      <p:sp>
        <p:nvSpPr>
          <p:cNvPr id="7" name="流程圖: 程序 6"/>
          <p:cNvSpPr/>
          <p:nvPr/>
        </p:nvSpPr>
        <p:spPr>
          <a:xfrm>
            <a:off x="3935760" y="4005064"/>
            <a:ext cx="1379868" cy="1008112"/>
          </a:xfrm>
          <a:prstGeom prst="flowChart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專業科目</a:t>
            </a:r>
            <a:endParaRPr kumimoji="0" lang="en-US" altLang="zh-TW" sz="18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實習課程</a:t>
            </a:r>
          </a:p>
        </p:txBody>
      </p:sp>
      <p:sp>
        <p:nvSpPr>
          <p:cNvPr id="8" name="剪去同側角落矩形 7"/>
          <p:cNvSpPr/>
          <p:nvPr/>
        </p:nvSpPr>
        <p:spPr>
          <a:xfrm>
            <a:off x="2544764" y="1989138"/>
            <a:ext cx="2759075" cy="635000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研究所</a:t>
            </a:r>
          </a:p>
        </p:txBody>
      </p:sp>
      <p:sp>
        <p:nvSpPr>
          <p:cNvPr id="9" name="流程圖: 程序 8"/>
          <p:cNvSpPr/>
          <p:nvPr/>
        </p:nvSpPr>
        <p:spPr>
          <a:xfrm>
            <a:off x="2544764" y="2624138"/>
            <a:ext cx="2759075" cy="647700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普通大學 </a:t>
            </a:r>
            <a:r>
              <a:rPr kumimoji="0" lang="en-US" altLang="zh-TW" sz="1800" dirty="0"/>
              <a:t>/</a:t>
            </a:r>
            <a:r>
              <a:rPr kumimoji="0" lang="zh-TW" altLang="en-US" sz="1800" dirty="0"/>
              <a:t> 四技二專</a:t>
            </a:r>
            <a:endParaRPr kumimoji="0" lang="en-US" altLang="zh-TW" sz="1800" dirty="0"/>
          </a:p>
        </p:txBody>
      </p:sp>
      <p:sp>
        <p:nvSpPr>
          <p:cNvPr id="12" name="十二邊形 11"/>
          <p:cNvSpPr/>
          <p:nvPr/>
        </p:nvSpPr>
        <p:spPr>
          <a:xfrm>
            <a:off x="7671929" y="1406397"/>
            <a:ext cx="2088232" cy="1937838"/>
          </a:xfrm>
          <a:prstGeom prst="dodecagon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就業市場</a:t>
            </a:r>
          </a:p>
        </p:txBody>
      </p:sp>
      <p:sp>
        <p:nvSpPr>
          <p:cNvPr id="13" name="流程圖: 多重文件 12"/>
          <p:cNvSpPr/>
          <p:nvPr/>
        </p:nvSpPr>
        <p:spPr>
          <a:xfrm>
            <a:off x="6672263" y="3860800"/>
            <a:ext cx="1638300" cy="1728788"/>
          </a:xfrm>
          <a:prstGeom prst="flowChartMultidocument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專業證照</a:t>
            </a:r>
          </a:p>
        </p:txBody>
      </p:sp>
      <p:cxnSp>
        <p:nvCxnSpPr>
          <p:cNvPr id="15" name="肘形接點 14"/>
          <p:cNvCxnSpPr>
            <a:stCxn id="8" idx="3"/>
            <a:endCxn id="12" idx="9"/>
          </p:cNvCxnSpPr>
          <p:nvPr/>
        </p:nvCxnSpPr>
        <p:spPr>
          <a:xfrm rot="5400000" flipH="1" flipV="1">
            <a:off x="5776119" y="-186531"/>
            <a:ext cx="323850" cy="4027488"/>
          </a:xfrm>
          <a:prstGeom prst="bentConnector2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接點 19"/>
          <p:cNvCxnSpPr>
            <a:stCxn id="9" idx="3"/>
            <a:endCxn id="12" idx="7"/>
          </p:cNvCxnSpPr>
          <p:nvPr/>
        </p:nvCxnSpPr>
        <p:spPr>
          <a:xfrm flipV="1">
            <a:off x="5303838" y="2635250"/>
            <a:ext cx="2368550" cy="312738"/>
          </a:xfrm>
          <a:prstGeom prst="bentConnector3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向上箭號 22"/>
          <p:cNvSpPr/>
          <p:nvPr/>
        </p:nvSpPr>
        <p:spPr>
          <a:xfrm>
            <a:off x="4014054" y="3272228"/>
            <a:ext cx="1145842" cy="705009"/>
          </a:xfrm>
          <a:prstGeom prst="upArrow">
            <a:avLst>
              <a:gd name="adj1" fmla="val 69919"/>
              <a:gd name="adj2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統測</a:t>
            </a:r>
          </a:p>
        </p:txBody>
      </p:sp>
      <p:sp>
        <p:nvSpPr>
          <p:cNvPr id="24" name="向上箭號 23"/>
          <p:cNvSpPr/>
          <p:nvPr/>
        </p:nvSpPr>
        <p:spPr>
          <a:xfrm>
            <a:off x="2717910" y="3272228"/>
            <a:ext cx="1145842" cy="705008"/>
          </a:xfrm>
          <a:prstGeom prst="upArrow">
            <a:avLst>
              <a:gd name="adj1" fmla="val 69919"/>
              <a:gd name="adj2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solidFill>
                  <a:schemeClr val="tx1"/>
                </a:solidFill>
              </a:rPr>
              <a:t>學測</a:t>
            </a:r>
            <a:endParaRPr kumimoji="0" lang="en-US" altLang="zh-TW" sz="14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solidFill>
                  <a:schemeClr val="tx1"/>
                </a:solidFill>
              </a:rPr>
              <a:t>指考</a:t>
            </a:r>
          </a:p>
        </p:txBody>
      </p:sp>
      <p:sp>
        <p:nvSpPr>
          <p:cNvPr id="25" name="向右箭號 24"/>
          <p:cNvSpPr/>
          <p:nvPr/>
        </p:nvSpPr>
        <p:spPr>
          <a:xfrm>
            <a:off x="5315628" y="4509120"/>
            <a:ext cx="1356436" cy="720080"/>
          </a:xfrm>
          <a:prstGeom prst="rightArrow">
            <a:avLst>
              <a:gd name="adj1" fmla="val 60694"/>
              <a:gd name="adj2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技能檢定</a:t>
            </a:r>
          </a:p>
        </p:txBody>
      </p:sp>
      <p:cxnSp>
        <p:nvCxnSpPr>
          <p:cNvPr id="28" name="肘形接點 27"/>
          <p:cNvCxnSpPr>
            <a:stCxn id="13" idx="3"/>
            <a:endCxn id="12" idx="4"/>
          </p:cNvCxnSpPr>
          <p:nvPr/>
        </p:nvCxnSpPr>
        <p:spPr>
          <a:xfrm flipV="1">
            <a:off x="8310563" y="3344864"/>
            <a:ext cx="685800" cy="1379537"/>
          </a:xfrm>
          <a:prstGeom prst="bentConnector2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2544763" y="4005263"/>
            <a:ext cx="5765800" cy="143986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8" name="矩形 17"/>
          <p:cNvSpPr/>
          <p:nvPr/>
        </p:nvSpPr>
        <p:spPr>
          <a:xfrm>
            <a:off x="2544764" y="1989138"/>
            <a:ext cx="2759075" cy="130651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9" name="矩形 18"/>
          <p:cNvSpPr/>
          <p:nvPr/>
        </p:nvSpPr>
        <p:spPr>
          <a:xfrm>
            <a:off x="7672388" y="1403351"/>
            <a:ext cx="2087562" cy="194151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0" name="橢圓 9"/>
          <p:cNvSpPr/>
          <p:nvPr/>
        </p:nvSpPr>
        <p:spPr>
          <a:xfrm>
            <a:off x="2008189" y="3783014"/>
            <a:ext cx="503237" cy="50323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800" dirty="0">
                <a:solidFill>
                  <a:srgbClr val="FF0000"/>
                </a:solidFill>
              </a:rPr>
              <a:t>1</a:t>
            </a:r>
            <a:endParaRPr kumimoji="0" lang="zh-TW" altLang="en-US" sz="1800" dirty="0">
              <a:solidFill>
                <a:srgbClr val="FF0000"/>
              </a:solidFill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2051051" y="1736726"/>
            <a:ext cx="504825" cy="50482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800" dirty="0">
                <a:solidFill>
                  <a:srgbClr val="FF0000"/>
                </a:solidFill>
              </a:rPr>
              <a:t>2</a:t>
            </a:r>
            <a:endParaRPr kumimoji="0" lang="zh-TW" altLang="en-US" sz="1800" dirty="0">
              <a:solidFill>
                <a:srgbClr val="FF0000"/>
              </a:solidFill>
            </a:endParaRPr>
          </a:p>
        </p:txBody>
      </p:sp>
      <p:sp>
        <p:nvSpPr>
          <p:cNvPr id="22" name="橢圓 21"/>
          <p:cNvSpPr/>
          <p:nvPr/>
        </p:nvSpPr>
        <p:spPr>
          <a:xfrm>
            <a:off x="9759951" y="1323975"/>
            <a:ext cx="504825" cy="50323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800" dirty="0">
                <a:solidFill>
                  <a:srgbClr val="FF0000"/>
                </a:solidFill>
              </a:rPr>
              <a:t>3</a:t>
            </a:r>
            <a:endParaRPr kumimoji="0" lang="zh-TW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iOS 18 為iPhone 帶來前所未見的個人化、智慧功能與堅強實力- Apple (台灣)">
            <a:extLst>
              <a:ext uri="{FF2B5EF4-FFF2-40B4-BE49-F238E27FC236}">
                <a16:creationId xmlns:a16="http://schemas.microsoft.com/office/drawing/2014/main" id="{5C447245-DCE9-08BB-F1F0-2FB0662115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7" t="6442" r="21030" b="7226"/>
          <a:stretch/>
        </p:blipFill>
        <p:spPr bwMode="auto">
          <a:xfrm>
            <a:off x="5254561" y="1688389"/>
            <a:ext cx="1656167" cy="343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Phone 16 Pro 512GB White Titanium - od 6 109 zł - Swappie">
            <a:extLst>
              <a:ext uri="{FF2B5EF4-FFF2-40B4-BE49-F238E27FC236}">
                <a16:creationId xmlns:a16="http://schemas.microsoft.com/office/drawing/2014/main" id="{A9B831FF-B08B-FA96-FEA1-A2FE94399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634" y="1549222"/>
            <a:ext cx="3732272" cy="373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zh-TW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以</a:t>
            </a:r>
            <a:r>
              <a:rPr lang="zh-TW" altLang="en-US" sz="4800" b="1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DFKai-SB" panose="03000509000000000000" pitchFamily="49" charset="-120"/>
              </a:rPr>
              <a:t>智慧型手機、平板</a:t>
            </a:r>
            <a:r>
              <a:rPr lang="zh-TW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為例</a:t>
            </a:r>
            <a:endParaRPr lang="zh-TW" altLang="en-US" sz="36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</p:txBody>
      </p:sp>
      <p:sp>
        <p:nvSpPr>
          <p:cNvPr id="11" name="圓角矩形圖說文字 10"/>
          <p:cNvSpPr/>
          <p:nvPr/>
        </p:nvSpPr>
        <p:spPr>
          <a:xfrm>
            <a:off x="511103" y="5153799"/>
            <a:ext cx="3240360" cy="476942"/>
          </a:xfrm>
          <a:prstGeom prst="wedgeRoundRectCallout">
            <a:avLst>
              <a:gd name="adj1" fmla="val 44748"/>
              <a:gd name="adj2" fmla="val -109528"/>
              <a:gd name="adj3" fmla="val 16667"/>
            </a:avLst>
          </a:prstGeom>
          <a:solidFill>
            <a:srgbClr val="0070C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zh-TW" alt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電路系統：電機與電子群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839417" y="1786895"/>
            <a:ext cx="2583733" cy="479241"/>
          </a:xfrm>
          <a:prstGeom prst="wedgeRoundRectCallout">
            <a:avLst>
              <a:gd name="adj1" fmla="val 56913"/>
              <a:gd name="adj2" fmla="val 112441"/>
              <a:gd name="adj3" fmla="val 16667"/>
            </a:avLst>
          </a:prstGeom>
          <a:solidFill>
            <a:schemeClr val="accent2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2000" tIns="36000" rIns="72000" bIns="36000" anchor="ctr" anchorCtr="1"/>
          <a:lstStyle/>
          <a:p>
            <a:pPr algn="ctr">
              <a:spcBef>
                <a:spcPts val="0"/>
              </a:spcBef>
              <a:defRPr/>
            </a:pPr>
            <a:r>
              <a:rPr lang="zh-TW" alt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機身結構：機械群</a:t>
            </a: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E842DBAB-DC45-499F-7967-BFC8D11820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5" t="18500" r="34702" b="18500"/>
          <a:stretch/>
        </p:blipFill>
        <p:spPr bwMode="auto">
          <a:xfrm>
            <a:off x="7104112" y="1702062"/>
            <a:ext cx="3544575" cy="410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圓角矩形圖說文字 9"/>
          <p:cNvSpPr/>
          <p:nvPr/>
        </p:nvSpPr>
        <p:spPr>
          <a:xfrm>
            <a:off x="9313410" y="1124744"/>
            <a:ext cx="2520280" cy="1584176"/>
          </a:xfrm>
          <a:prstGeom prst="wedgeRoundRectCallout">
            <a:avLst>
              <a:gd name="adj1" fmla="val -60747"/>
              <a:gd name="adj2" fmla="val 70782"/>
              <a:gd name="adj3" fmla="val 16667"/>
            </a:avLst>
          </a:prstGeom>
          <a:solidFill>
            <a:schemeClr val="accent1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72000" tIns="0" rIns="72000" bIns="36000" anchor="ctr" anchorCtr="1"/>
          <a:lstStyle/>
          <a:p>
            <a:pPr algn="ctr">
              <a:spcBef>
                <a:spcPts val="600"/>
              </a:spcBef>
              <a:defRPr/>
            </a:pPr>
            <a:r>
              <a:rPr lang="en-US" altLang="zh-TW" sz="24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App</a:t>
            </a:r>
            <a:r>
              <a:rPr lang="zh-TW" altLang="en-US" sz="20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、數位</a:t>
            </a:r>
            <a:r>
              <a:rPr lang="zh-TW" altLang="zh-TW" sz="20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內容</a:t>
            </a:r>
            <a:r>
              <a:rPr lang="zh-TW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：</a:t>
            </a:r>
            <a:endParaRPr lang="en-US" altLang="zh-TW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  <a:p>
            <a:pPr algn="ctr">
              <a:spcBef>
                <a:spcPts val="600"/>
              </a:spcBef>
              <a:defRPr/>
            </a:pPr>
            <a:r>
              <a:rPr lang="zh-TW" altLang="en-US" sz="20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電機與電子群</a:t>
            </a:r>
            <a:r>
              <a:rPr lang="en-US" altLang="zh-TW" sz="20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-</a:t>
            </a:r>
            <a:r>
              <a:rPr lang="zh-TW" altLang="en-US" sz="20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資訊科</a:t>
            </a:r>
            <a:endParaRPr lang="en-US" altLang="zh-TW" sz="2000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  <a:p>
            <a:pPr algn="ctr">
              <a:spcBef>
                <a:spcPts val="600"/>
              </a:spcBef>
              <a:defRPr/>
            </a:pPr>
            <a:r>
              <a:rPr lang="zh-TW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商管群</a:t>
            </a:r>
            <a:r>
              <a:rPr lang="en-US" altLang="zh-TW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-</a:t>
            </a:r>
            <a:r>
              <a:rPr lang="zh-TW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資料處理科</a:t>
            </a:r>
            <a:endParaRPr lang="en-US" altLang="zh-TW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  <a:p>
            <a:pPr algn="ctr">
              <a:spcBef>
                <a:spcPts val="600"/>
              </a:spcBef>
              <a:defRPr/>
            </a:pPr>
            <a:r>
              <a:rPr lang="zh-TW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設計群</a:t>
            </a:r>
            <a:r>
              <a:rPr lang="en-US" altLang="zh-TW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-</a:t>
            </a:r>
            <a:r>
              <a:rPr lang="zh-TW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廣告設計科</a:t>
            </a:r>
            <a:endParaRPr lang="en-US" altLang="zh-TW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397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 descr="data:image/jpeg;base64,/9j/4AAQSkZJRgABAQAAAQABAAD/2wCEAAkGBhAQEBAUDxAQDxAVDxUQEA8QFBIPEA8UFRQVFRQQFBQXHCceFx0jGRYWHy8gIyopLC4uFx4xNTAqNSYrLCkBCQoKDgwOGg8PGiwkHCQsMSksLCwsKTQqLSwsKSkpLCwsLCosLCksMCwsLCosLCwsLCwsKSksLywsLCwsKSwsKf/AABEIAM0A9gMBIgACEQEDEQH/xAAcAAAABwEBAAAAAAAAAAAAAAAAAQIEBQYHAwj/xABQEAABAwIDAgcIDQoGAgMBAAABAAIDBBEFEiETMQYHIjJBUXFhcnOBkbHB0RQVFyMzNUJSU1SSobMWQ2KCk5SistPhJTR0wsPSg/BVZKMk/8QAGgEAAgMBAQAAAAAAAAAAAAAAAAECAwQFBv/EADcRAAIBAgMFBAkDBAMAAAAAAAABAgMREiExBBMyUYEFQWGhFDNScZGxwdHwIiPhFUKy8TRikv/aAAwDAQACEQMRAD8A1pGgqjwx4w48PkbCyE1FQWCQtL9kyNpJDczrEkmx0A6NbaXnCEpvDHUC32RrK/dmn+oxfvD/AOkh7tE/1GL94f8A0lo9CrcvNfcjiRqiMBZV7tE/1GH94f8A0kfu0zfUIv3h/wDSR6HW5ea+4YkaqjWU+7VN9Qi/eH/0kPdqm+oRfvD/AOkj0Oty819wxI1ZHZZT7tc31CL94f8A0lyk49JmuaDhocD8pk5dbtvGLKL2Wqs2vNDujXEFlHu2zfUIv3l/9Jc5ePWVoucPjPcFS7+kh7JVSu15r7hdGuAIZe4vNOL8Jqioe+WeaV7nOLsmd4jjHQ1jL2aANNOrW5UWccI6X/tHIlRhB2lPP3MLnqrL3EMvcXlT29PW/wDaOQ9vj1v/AGjlHBS9vyYZnqvL3EMq8qe3x63/ALRyf09SXtDhI/XozO06xvRu6Xt+TDM9OZSisvM+0d9K/wC071pfsuX6xN+0l/7J7ul7fkwuz0rlRZSvNnsyX6xN+0l/7JBmcd8ryesueT50bul7fkwuz0tlSV5viLzzZn36LPeD5brSuKfhTJJDWMqpnOZTBkommdmLInh+Zrnu1IaYybk/KtuAQ6KwuUJXt4MLmjEJKqvB/jJpK2o2LGyxkk7F8oa1s9rkgAG7TYEgG2nd0VsVdSnKm7TVhiUSUiVYCUSUiQASCCNABgLDONB9sXm8FD+GFuiwjjU+NpvBQ/hha9kdqgnoQ4AISHRo4DolOXoNUVnEtRZUoolCwCcqGVGglkAWVJISykOKTA5vKY1r9CnUhTKqOhWWq8hoLEX2aO99aj6ulLGB2cG+8dSf4jzR3vpKg5Hndc26BfQLk1/WMmgbUqVpcFe9jXZwLi9rf3UOjDj1qNOUU/1K/UZOfk8/6QeT+6e0OHvjaWlwOtx0W7irMTuU25Nri+vRfVTWGbLO+xcQWuIbnBN2usNcvSHX8XSrd5R9jzFmSmxd1obB3X5kioY0Wym468wdfu2A5PYVxujeUfY8wzOjyQbItokILO7XyGPaN+oXekxV0VLXRtuDUOpY3EGxyMNQ948ZDAe44ptRbwmsoNiei7R4zmt5it+xavp9RMlqKrMBjlbe8UjJhbQnZuDsvjtbxr0gx4cARqCAQe4dQvNdMbt8S3jgHXbbDaN18xEIieekvhJid97CtfakP0xl0EidRJSJcQkJRI0EAJQRkIIANYRxq/G03gofwwt4WEcavxtN4KH8MLVsnGJkFTHRdHLlTbl1evQR4Ss5FJSikqLA5VEMj4nGLnjUDuA2P3XKbYVXbRpD77Rp16nNO49uh+5SDqgjQNuC3KbEC/RfXuJjQ4c2Ic4ucec46eILBCNbfNvh/LDysT1ZwbqIqdlQ9rRE/LYh13DMLtuFEOUhPjVQ+FkD5nugYQWRaBotoLkC5t0XJso9y0xxW/X5COEqZVW4p7KmVTzSs9UkgsR5o730lDBfa4Q1BqmVc1SYZG07I2NEEUha4RyvftA51nZTa1tDo5DEeaO99JTTBvzn6v8AuWSnQVfad23a/wBrltOOJpEfsH/Nd5ChsH/Nd5CrhhmESVGYtLGRsy7WeV7Y4oQ42DnOPYdBcm2gJSsQwh0dXLTMJle2odTsIGUyuD8jSG30ubaX6V0/6PSvh3mfuNG5jpcpuwf813kKeYTG4SDku1BG49voV0kwuhY8wyVcu1D8j5mQtdSMcNHC+cPe0G4zhvRcNOl4+SjfT1JilGV7JTG4bxe9rg9IO8HpBBSXZFOWk38BKjF9422bvmu8hQ2bvmu8hVtioomRsfUPkbtLmKKFjXyFgcW7Vxe5oa3M1wG8nKdwFyoYPnkgbA8SMncWxveNmWOZYyslbc5Sxpa42JBa4EXvYU/0yHt+XIW5XMhMDfRM2ns+mrJ75dl7Fc2PLzs2fMRe/Jt2FN4TCHSZoZXMLrxC5DmNudHEWBNreRWSno6WVzI4pp9o9wZHJLCxkD3ONmA5ZC9gcSBextfUb1GyNIuCLEXBB3gjeE12XF/3v4BuVzI9j4zJeJrmM05LjmN7am9+tJZRZ6SskH5qajcex4q4/O5q5YfvCsnBSg22H4+35tJTTDthfNKP5Fz9kla793zMrICgfoth4nqzNRzxH81VOy97I1r7/bMixfDnrSeKCsDa2pj+lpWyDqvC+1vJMfIuvtkcezPwzBGtEIkpJXnCQRSUpEUAJQRoIAMLCeNgf4tL4CE/wkehbusI42fjeX/Tw/yuWvZON+76oT0ICm3Lq9cqbcur1348JWcikpRSVFgEgggkASQ5LSHKLAbypnU80p5KmdTzSslUkgsR5o730lNMG/Ofq/7k7xHmjvfSU0wb85+r/uUNi/5y6/4svocSJF249iukGX8oXZv/AJGTLf5+d2z/AI8qqhli2RbsztfpM5tvvzezRd8Qxd0tVJUsBie6cztAOYxuL84sba2PTboXpqkHO68GvjY2NNsj27vErHjOJywVEg+VLh1HDPnBLv8ALUj379zs8Yue1cn4tRPkM0lHIZi7O+FswbSPedXHJkL2tLrnIHdwEDQM3YxtH1UlRG2eSdjgHk5djI6Rj9q0WO4NLQNLB3csk7yd3Hu8Oa+VhZvVFixm96bq9r6XJ2bEX/8A02n3qQwO+wjcJNlkxF020y7TK2KjfLPyPlchrRl6bgKLpa+J8MTKiOR4Y33qWF7Y5WtcS4xOzMcHtzOc4biC462Nh09tsr4TFG1kcQeGRPO12m1bknMzrDOXt5JsAA0NAAtdZZRbjht+fn5zLD2ixSibO1zKR1PyhspTMagUzr8ibYFoD8pscpeQLdNgoWsp3RvlY/V7JHxvNy67mOLXG536g6p9HV0rHNeynmLw7M2KWdr6dpGrc2WJr5ADbklwvbUnpj55XOL3PJc5znPe473OcS5zj2kkpxja+vV3+rCxD4fvC0fiRhD3Yo1250VOw9jvZIPnWcYfvC0viK+FxHvKXz1C8nR9VLp8znsy+CAxSPjdzo5HRO7WOLT94Vv4D1uxxKidfK10phf0XErHMa37ZZ5Aovh9Q+x8XrWgENdNtm93bNbISO5mc7yJsypMYbI0XdG9szR1ujcHtHlaF6KH7tJrmvmhHpVEUI5A4BzdQ4Bw7CLhGvLEhKIo0SAEoIyggA1hHGz8by/6eH+Vy3hYPxs/G8v+nh/lcteycb931QnoQFNuXV65Uy6vXfjwlZyKSlFJUWASJGgkASQ5LSHKLAbypnU80p5KmdTzSslUkgsR5o730lduA+XbuzvjjblsXS3yahwsba636LHuhccR5o730lWfihwDDqo1nthHJJk2OyyPkjtm2ue+RwvzWrFvlQr7x6L6qxZTdmSTWwWHxcGl+Vwa4uygglpJyA7+jdyVXKzCdmzNt6eXUNyxPc91zf8ARA6Dr6wr5jnAjCo3tFPTyOkkHIhkmnAjaN8jiH3Ou4dNj1I8N4vsOzObU07g+12mOoqDG4DeQL3BuRe5I6ulbafbUIvJP4o1JyisVjM0FP4xwNZ7ZyUtOzIA5vOllcxjTHGb5iSSSXX8aY4/wcFNCQ+MsmbXMhL2ySObJG6Fz7i5seUN4A3dq0Q7ehOagoO7dtS9tpXsO6F1429lvIbLuo/CsMzR3DZSATqM5HlCVVU7WscWl1wPnE2+9bqtSpBSk4qyz1/grba7iyYe2nyQlxjziW8rZDGQ9pc8EEPYbAMEZG+5c4AB2oZSVTdk9gjjOvJlDC15aHPJuSSRe7RbqFimEOGZyGsbK9x3MYXvcbC5s1up0BPiKQaNlrgu3fOd61H93N4V/wCv4FmMcP3haXxE/C4j3lL56hZrQb1pfET8LiXeUvnqF5il6qfQwvUjOPKgyV1NMN0tMWHtiedfJI3yKoUxu3xLU+PbD89FTzAXMVTlLulrJWkHxF7Y/uWT0D9F2+z53poTN+4AVu2wyidfMWwiFxN7l0JMTr37rFPlUPicrC6kqIj+aqiWjqZIxrv5xIr6uJtEMFWUfEaElEUaJUDCKJGggA1g/Gwf8Xm8BCP4L+lbwsG41/jefwUP4YWvZOPoJ6EBTbl2euNNuXZ678eErOJRISHQ9isWLYHTCqfGyqZE4va1kGylc1hcG2aZd2pN79F1VOai7P8ALW5e8CuIlK0WCNkfsnVDYp9o+PZGOR+rL3OcafJK5xYXG91o6hr4xE6WSUxyMEbW2+SdXE3GgUd5H8TCxHFIcn9TSwNaSypErtLM2Mkd9deU7QaapgU730/PiA3lTOp5pTyVM6rmlZauhJBYjzR3vpKu3EZsb1xmJFjTloAzB3w9wR5FScR5o730lXLiTGmIb9NgdBf6ZcraIY5tE4yw5lu4QkyV4LQ1+ZsUdNyhAGRsuXtJcdSDmP67R0KRoXgTE2cbBzZMxDrZt5YR3RoVXMYbPPWNLPeWxNygm0geCbl1iLDo0VnwykcA69ySQS9wHKK5yhGVXDc3Oco0MVin4nicFNi08j3usWtY7klxa3Yw2GmhPJP/ALdQ/DjhTFWQxBtw8VwcGZSBswx4Did1yTqO70rhw6bbEKgeD/CYqvXAnZ2NjtBrvtoV6yn2TQp0o11fFk9e/Ilicqab8DV+AvGWyloRTup3vfFmLHCQNZLtJXuIdybtsHnrvl6LqqYxV56eNliBFCIhd+fNrcuFwC25+TcgaAKCwmJ+Zw2p1bfmt6D/AHT+sicI3EyFwtqLNF/GFor01CNRqm02m73XJ/8AbxZXJWTyJ3AMU9jTxyEPLLOZKI3ZJDHIwsfkdplcAcwNxq0ahNa+OJr3ine+SEWEb5Ghj3DKL3aN2tx4guceFuzFrqnZ2sG3jvmvv3brab+tKlwZwY53stps1xtk32vpu6bfesi7VoN4kpaW7vuQ30SFw/eFpfESffcR8HS+eoWa0G9aVxE/DYj4Om89QuRTypS6GXvLvxlUAmwmuafkwGcdsJEv+xee8OevU08Ie1zXc1zS09hFj515WhgMMj43c6OR0Tu1ji0/eF0uzZ6rx+f+hM0zigrAyuqI/paUPHVeF+7yTHyLXFgvAmt2OJUT75WmYwu6ARKx0bWn9dzPIFvRVPaULVr81/A0EkpSSVzRhIIIIANYNxr/ABvP4KH8MLeVg3Gv8bz+Ch/DC1bJx9BPQgKXcuz1xpty7PXoI8JWcXi4PYntdie0qTPly3lbJkvfm5dL2/R6ulMiiKg0m7gPocVy1RnyX99kkyX+eHaZrdGbq6Fww2s2JcHN2jHxGKRlyzM02Nw4bjcBNkFHAvzwAeVU9OWkRwPjdpZxlLwNdeTlF9EwKWUhyilZAN5UzqeaU8lTOp5pWaroSQWI80d76SuXBzal0jYtoXG3JjzEusHE6N32Fz5V1xHmjvfSVIcX/B2rq3zuo5YYXx5AXSvfE73wSN5BY09AcDu3hZqNWNLasctFf/EtpyUXdi9nUam09gLuNn6AGxJ8YXH2ZJ9JJ9p3rWgScCuEDgQauksb399lBIIsRfZbrKJbxS4kd0uHnslmP/Gu3HtPZ/7n8E/salWj3lZoqF9XK0SvkMLDZ9iG2vYgF7ju1cesW6bhFwlwBlI+INmMhdIHCMkuMTbEZSbWdyg4X0vlV+o+L/FYoNk1mFklxO1c6Z0gB3hp2WhtYXXLG+LnF6pkDXPoGiJ2bSWY5zazSfetLC+7rXlnUfpTmuDE30vcoTjZ5WeK/S404F4hCynyOdSscaiV7jI5jJyNnDsmtc+J4LCRIDpcbwd4LHhjUNc+d7dlYxRE7Dkw5xDGJNnfozh29PYOKXFGuBz0Bsd21nH/ABJ5UcVuKPa5pNCARYkTT3/BXerbZszxuMs2mtH3ljnHNrvOmIYGABeVgcHRMLLXeGvBcZMpIvYAGw+cNR0xVZgxDMzXNcMpLr8hzHAOOTKTc8kA3GnKte4KstbwfxWOMF4wpmUg59pNd2t8mXY2dc9FlXKkV2XL/wDzMblGYMc+7rNtmuWXuRv69L7lw6NOGHhf58TnylGm7NrrqVmg3rSuIn4bEfB03nqFmmH71pfET8NiPg6bz1ClT9XPoXPU10rzfxg0OwxetaBla6UTN6AdqxshI/Wc7xgr0eViXHpQ5K6lmH52mMZ7YX3v5JR5FfsMrVLcwZUm1BYGyNF3RubK0dboyHt+8BelIpQ9rXN3OaHDsIuF5opjdq3fi9rBLhdGQb5Idge2EmI/yLd2pG8Yz6CRYURRpJXDJBIIIIANYNxr/G8/gofw1vKwbjX+N5/BQ/hhatk4+gnoQFNuXZ640y6vXoI8JWciiKMpJUWASCCCQAKQ5LKQVFgN5UzqeaU8lTOq5pWSroSQWI80d76Sn/AKVzTUFsjoz73YtJH0nSEwxHmjvfSVNcWlA2X2XmLhbZWy6b9rfzLk7TU3c3LkKdPeRwot9Lic2UAzguvblXcbdv8A7uUuPZMQa6RzMpOhbc7917HW+/S6OhwiNpBADnjc5wGY9WvYuuLVEos2ExCMsIcJRduYke+W1LrAGzbeMb1ljt9WcsMM+n8BHYIRjiqfMdwVs4ty2PuQAGuIIOmhBRV3CKWmsZnxxtOjbuLsxGt+vcCqvPE5xYI5JJjHYWaLAm989t19DppvJG5SeIYXDVyNkmzlzeZTglrpB9Gbm1y7Mb6aAa71OU6sH+7byLo0KU1+1fzJrDuEksovHJTvAtfWQa9ltE/mxSq3h0YsdzQ4jsPJJ8izijw8xzzvo5HRw8mINe0vsXOs8Zzuyjc43seu2tqxR+zia+EsjcDyn5mvL2kdI1ubkW07u66g6rvl8i1bNl+rLqKrfZEpvKC82Nr6BoPUOhMZsPdlPvZvlPd6O1caDhA6/Ldt7uynTmeNrNPGrFM0GNxFiC02LTcWsUpbTVjk2U1Nhpp3un46mN4d0eJaXxE/DYj4Om89Qsywv5PYPMtM4ifhsR8HTeeoW6Hq59PmRNdWbcetBnoYJQLmKqGY9TJGOaf4gxaSq1xjYft8Krm2JIgMzQN+aIiUW8bEqEsNSL8QZgVA/Ra9xOVuamqYiReKpztb0hkrAQfG9sn3rGsNetI4oqzJXTx/S0ubxwvFh5JXeRd3bI49mfhmJGuJJSklecJBIIIIAMLBuNb42n8FD+GFvCwfjX+Np/BQ/hhatl4+gnoQFNuXV65U25dXr0EeErORSSlFJKiwCQQQSACQUspBUWA3lTOp5pTyVM6nmlZKmhJBYjzR3vpKsvFIP87ewA2Jc4mwaBtbuJVaxDmjs9JU/wAVuOUVMK1tc5gZIIgGSAkPsJQdwO7MFxtthjco+76F1LKSJrFOFTyTsyIofku/PSN6Ha6NB6LhRJ4S6gPblaTlHKJeb6DuXU5L+TzySasg3JBLpnFt+q+gtuva9t996gajC8KEuePEo5LuvkkZI3J08k6j7vGlCooRwxy+JZOKnO0bW5yt8c729y82T/Byd1Q4RxFwjEkhkfcNlc2MnKxvRcm9+5bsTrheBFlbA18AexwkvqHEhriQddeux6QqY7hLFTytdC9srQeVGb5ZBuIJt4wesI63hfHUTGR/vbBcNiuSbkWL3WFugburuqmUW54jQrQeCTV1y06NZaDiesmjiyxFrSZA8vIu6/yQL6aut1qxDhB7KpYc4DpJC1xLspDA35mmmp377XVUbjlPpeRp6bcoXXaDEYLnYOaxjHckDOW3Iu4C+oFz/ZTlFYsl4jrygnaLumWibDo4rSRE5TZkjbC2Y8146tdLd0Kc4PyP2UzXG4bfIT0NLAbeI33daqlVjkJhc1soLtC0WdqWuB3203b1IU/CKliD8s1y5ti3lFp00I07qyVFKSz1L686Shgj3ZrPne68vMpWFbm9g8y0ziJ+GxHwdN56hZrhwtbxLSuIn4bEfB03nqF1Yern0+ZxzXSucsQc1zXbnAtPYRYpZRKgZ5WipzDLJE7nRyOid2scWE+UK18Da7Y4jQvJs0z7F2/UTNdE0HuZntPiTHjEodhi9YAMrXyNnb1ESsa5x+3n+9MmzljQ9urmFsrO+YQ5v3gL1NP92k1zXzRE9KlEkQzh7WvbzXNDx2OFx50sryxIJBEUEAGsH41x/i03gYT/AAW9C3cLCeNj43l8BD/KVr2Tj6CehX6bcur1ypty6vXfjwlZyKSUopKiwOkFM+Q2Y0uPcSZInNJDgWkbwRYhT2EsD4Y8oc4se/aMjfs3nNfKb3GlrdPR3LJrwhdrE0kGRrCJCNd9soJ6Tv8AL3VmVVueGw7EQkFKSSrmIbypnU80p5KmdTzSslXQkgsQ5o7PSVJcXojvU7RjX/B2zNDrfCX3qNxDmjs9JUlxfH/M9Pwf/IuTtPGycXY07glg9K6SWSSGF+za3I0sYWgvzDMRbWwB8qscAonuAbT0ju4IoTfyBU7Cak7HYvfsttVHli18rYHPFr7+Uy9lJRUZdDHGyvzPEli+QXc4W0DrWIOhN9PEsm8w5I006WNXC4U8H6OOdj2wwxQzMc+QNY0ZJGus8tAGgOZp8qpfCx0Do4BDCxrBWsG0yNaZBkk03aj1KzcNKvaRUNyHv2cpeRpchzGF1u65jlUMdqn7OnjNsnsxjx13ySC33qVNXqxfijPPJNHL2LH8xn2Wp/hlNHyhkZ0Hmt7q6YJg8lZURwRWD3k8p18rGgFznm3UAfHYdK0nCOLGGklvUSuri5nvdPHHsLlp5T3EyatF27yBr03AXp61WnTylryOVThOWaM/9ix/MZ9kIn0rLHkM3H5IV/4X8FoBGZKaCWCZpBdBYyCRhNi9uUuAtvNju3jUKiP3HsPmVdOUakbpEpJxdmVLD94WlcRXwuI+DpvPULNcP3jxLSuIr4XEe8pfPULkU/VS6HRepraIo0kqgZi3HlQ5KykmH5yndGe2F97+SX7gqfSuu1apx4UGegilA+Bqmk97I1zD/EWLJcPfovRdnzvTRFm88XVaJcLoz8yL2Of/AAOMX3hgPjViVA4nq29PVRE6x1Ae1vUyVg872Sfer8VxdphgqyXiSQESCCzgBYTxrn/FpvAQj+En0rdlhHGr8bTeCh/DC17Jx9BPQgabcur1zp9yU8rvrhKxBSEmVxvpfcueZ3d8iqcgO7XEbiQesaIlwzO7vkQzO7vkUcQHYpDkjM7u+RGCbaoxXA5SplU80p5ImdTuKzVNCSCxDmjs9JTzgTVsj9kZ5GR32ds7g29s97X7QmmIc0dnpKgn71ytoV5skjVuEeKUjKOmdT1UbqqKVtQW7Vjw9zhlMeUHQBriO7boUhFwwodkMpbnDc+QyRNERAFmsPyjc2F9wv1WWLoLK6SZfGs4qyPQnB/hBhLqGnpq2emkEWUB7qlrX55HAPfcG+heSb9Aud11UuHtFRQiE0tdTVLDWsI2c0Uj2tySF2bIbAN5Iv8ApBZQgpwjhknyK5PEj0TxV45hUNPM+SopGVgkcLzSxMkLMrcrYy48063t03v0K5YRwrw3K2R2JUb55I2bQmpiG4FwY2PNZgBcdN/WSRdeRF2o3WkZ3wHl0V9Sq6knJ95VCCikj2P+V2H/AF+j/eIf+yy7h57CZOZKarglE2d72RyRv2Tha/NO51769N1llkAEUqrpSugnBTVmOcP3haTxFfC4j3lL56hZxRbwtG4jPhcR8HTeeoUqfq59CT1NbJRIIKgZX+H+G+yMMrY7ZnbB0jAN5fFaVn8TAvPWGybl6ie0EEHUEWI7h3ry/JRmnqJoTe8Uz4bnQnI8tB8YF/Guv2bPVEWaHxTVmSvlj6JaXNf9KF7co8kj/ItcWDcEa3Y4hRPJsNuInd0TNdEAe5me0+Jbwqu0oWrX5r+BoCJBBc0YFhfGmP8AFpvBQ/hhbhJMGi5NliHGwQ2v24cDHJExtweY9l2lp6rjKR41q2VpVMxMrzXWCQ+ZRUmLN+cPKuDsSHzgupLaYrJMhYmWvuf7geddX1F2/wB226+1QDcUtudbxoe2v6f3ql7QmOxPOnvb1t6R2onS9xp7SD6VBe2x+f8Aeh7bH5/3pekILE4Zxl/uLedcHPUUMV/T+9JOIg73BHpCCxIvcmtSdCuAr2/OCTNVtI3hQlVi1qMc4gOSOz1qGY4Ne0ubnAcCWnQOAOrTbrVhkiD2ixvomDsMPUsleEt48hoj62Zr3ucyNsTSSQ1t7DUnpPmsO4uFlK+1Z6kPas9SpwS5MZFWU9wXxyGmzbWN7iXNIcxsbiAA645Y7oTb2rPUj9qz1IwS5MCPrpQ+WRzb2dI5wuADYuJF7aLkw2IPUbqV9qz1IjhR6kYJcmBKWXeaVhY1rWWItd5y3cdb7hfUnpJ0aLW1XRsLLDlN3daPYs+c3yowS5AFRDULReIz4XEfB03nqFQYTG3UuHi1K0DiNiObEH25BFPGHdBc3bOc3xBzT+sFdGLVOV1y+Yu81hJQRLMMCwjjZwk0+KOkAOSojbMD0Z2gRyNH2Wn9dbsSqjxk8EjiFJ70AamEmWDcC/Sz4bndmAHja1atlqbuom9HkJmNbVzWhzOey0jO+aczT5QF6Op6gSMY9vNexrx2OAI868100tgWuBa4Etc0ggtINiCDqCCLWW88BZL4ZQ9ymYzxMGQfcF0e00nGMhInSjRILiEhD4w7eLphUcHqeTnxMd2gFSKNAEE7gZSH8xH9hvqSfyKpPoY/sN9SsAQQBAfkVSfQxfYb6kf5E0n0MX2G+pT6O6AK/wDkTSfQxfYb6kf5E0n0MX2G+pWBBAFf/Imk+hi+w31I/wAiaT6GL7DfUrAhdAEAOBVJ9DF9hvqQm4HwAciKIHvG+pWFBAGV4vxRNme57XuhJN3bINAJ6Tlta/dUf7iZ+tTfZj9S2RCynvJLvAxv3Ez9am+zH6kPcTP1qb7MfqWyWQsnvJ8xWMb9xM/WpvJH6kPcUP1qb7Mf/VbJZFZLeT5hYxz3FD9am8kf/VF7ih+tTeSP1LZLIWT3k+YWMb9xQ/Wpvsx+pD3FT9am+zH6lsaFkbyfMLGOt4lv/szHuWZ6lbeDvBOWjY1kUhbGDfKAAHE73G28nrV0sgoucnqxnOBpAFzcpT+4jJRKIEVXR1B+De0douoGrosUPMqWN/8AHf0q5IiEAZFivFvW1Epllni2juc9sWQv6LusdTbp3q4cHaGugZHG+SMxsaGNa1mWzWiwG/qVsshZTdSUkot5IAggjQUAP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zh-TW" altLang="en-US"/>
          </a:p>
        </p:txBody>
      </p:sp>
      <p:sp>
        <p:nvSpPr>
          <p:cNvPr id="27651" name="AutoShape 4" descr="data:image/jpeg;base64,/9j/4AAQSkZJRgABAQAAAQABAAD/2wCEAAkGBhAQEBAUDxAQDxAVDxUQEA8QFBIPEA8UFRQVFRQQFBQXHCceFx0jGRYWHy8gIyopLC4uFx4xNTAqNSYrLCkBCQoKDgwOGg8PGiwkHCQsMSksLCwsKTQqLSwsKSkpLCwsLCosLCksMCwsLCosLCwsLCwsKSksLywsLCwsKSwsKf/AABEIAM0A9gMBIgACEQEDEQH/xAAcAAAABwEBAAAAAAAAAAAAAAAAAQIEBQYHAwj/xABQEAABAwIDAgcIDQoGAgMBAAABAAIDBBEFEiETMQYHIjJBUXFhcnOBkbHB0RQVFyMzNUJSU1SSobMWQ2KCk5SistPhJTR0wsPSg/BVZKMk/8QAGgEAAgMBAQAAAAAAAAAAAAAAAAECAwQFBv/EADcRAAIBAgMFBAkDBAMAAAAAAAABAgMREiExBBMyUYEFQWGhFDNScZGxwdHwIiPhFUKy8TRikv/aAAwDAQACEQMRAD8A1pGgqjwx4w48PkbCyE1FQWCQtL9kyNpJDczrEkmx0A6NbaXnCEpvDHUC32RrK/dmn+oxfvD/AOkh7tE/1GL94f8A0lo9CrcvNfcjiRqiMBZV7tE/1GH94f8A0kfu0zfUIv3h/wDSR6HW5ea+4YkaqjWU+7VN9Qi/eH/0kPdqm+oRfvD/AOkj0Oty819wxI1ZHZZT7tc31CL94f8A0lyk49JmuaDhocD8pk5dbtvGLKL2Wqs2vNDujXEFlHu2zfUIv3l/9Jc5ePWVoucPjPcFS7+kh7JVSu15r7hdGuAIZe4vNOL8Jqioe+WeaV7nOLsmd4jjHQ1jL2aANNOrW5UWccI6X/tHIlRhB2lPP3MLnqrL3EMvcXlT29PW/wDaOQ9vj1v/AGjlHBS9vyYZnqvL3EMq8qe3x63/ALRyf09SXtDhI/XozO06xvRu6Xt+TDM9OZSisvM+0d9K/wC071pfsuX6xN+0l/7J7ul7fkwuz0rlRZSvNnsyX6xN+0l/7JBmcd8ryesueT50bul7fkwuz0tlSV5viLzzZn36LPeD5brSuKfhTJJDWMqpnOZTBkommdmLInh+Zrnu1IaYybk/KtuAQ6KwuUJXt4MLmjEJKqvB/jJpK2o2LGyxkk7F8oa1s9rkgAG7TYEgG2nd0VsVdSnKm7TVhiUSUiVYCUSUiQASCCNABgLDONB9sXm8FD+GFuiwjjU+NpvBQ/hha9kdqgnoQ4AISHRo4DolOXoNUVnEtRZUoolCwCcqGVGglkAWVJISykOKTA5vKY1r9CnUhTKqOhWWq8hoLEX2aO99aj6ulLGB2cG+8dSf4jzR3vpKg5Hndc26BfQLk1/WMmgbUqVpcFe9jXZwLi9rf3UOjDj1qNOUU/1K/UZOfk8/6QeT+6e0OHvjaWlwOtx0W7irMTuU25Nri+vRfVTWGbLO+xcQWuIbnBN2usNcvSHX8XSrd5R9jzFmSmxd1obB3X5kioY0Wym468wdfu2A5PYVxujeUfY8wzOjyQbItokILO7XyGPaN+oXekxV0VLXRtuDUOpY3EGxyMNQ948ZDAe44ptRbwmsoNiei7R4zmt5it+xavp9RMlqKrMBjlbe8UjJhbQnZuDsvjtbxr0gx4cARqCAQe4dQvNdMbt8S3jgHXbbDaN18xEIieekvhJid97CtfakP0xl0EidRJSJcQkJRI0EAJQRkIIANYRxq/G03gofwwt4WEcavxtN4KH8MLVsnGJkFTHRdHLlTbl1evQR4Ss5FJSikqLA5VEMj4nGLnjUDuA2P3XKbYVXbRpD77Rp16nNO49uh+5SDqgjQNuC3KbEC/RfXuJjQ4c2Ic4ucec46eILBCNbfNvh/LDysT1ZwbqIqdlQ9rRE/LYh13DMLtuFEOUhPjVQ+FkD5nugYQWRaBotoLkC5t0XJso9y0xxW/X5COEqZVW4p7KmVTzSs9UkgsR5o730lDBfa4Q1BqmVc1SYZG07I2NEEUha4RyvftA51nZTa1tDo5DEeaO99JTTBvzn6v8AuWSnQVfad23a/wBrltOOJpEfsH/Nd5ChsH/Nd5CrhhmESVGYtLGRsy7WeV7Y4oQ42DnOPYdBcm2gJSsQwh0dXLTMJle2odTsIGUyuD8jSG30ubaX6V0/6PSvh3mfuNG5jpcpuwf813kKeYTG4SDku1BG49voV0kwuhY8wyVcu1D8j5mQtdSMcNHC+cPe0G4zhvRcNOl4+SjfT1JilGV7JTG4bxe9rg9IO8HpBBSXZFOWk38BKjF9422bvmu8hQ2bvmu8hVtioomRsfUPkbtLmKKFjXyFgcW7Vxe5oa3M1wG8nKdwFyoYPnkgbA8SMncWxveNmWOZYyslbc5Sxpa42JBa4EXvYU/0yHt+XIW5XMhMDfRM2ns+mrJ75dl7Fc2PLzs2fMRe/Jt2FN4TCHSZoZXMLrxC5DmNudHEWBNreRWSno6WVzI4pp9o9wZHJLCxkD3ONmA5ZC9gcSBextfUb1GyNIuCLEXBB3gjeE12XF/3v4BuVzI9j4zJeJrmM05LjmN7am9+tJZRZ6SskH5qajcex4q4/O5q5YfvCsnBSg22H4+35tJTTDthfNKP5Fz9kla793zMrICgfoth4nqzNRzxH81VOy97I1r7/bMixfDnrSeKCsDa2pj+lpWyDqvC+1vJMfIuvtkcezPwzBGtEIkpJXnCQRSUpEUAJQRoIAMLCeNgf4tL4CE/wkehbusI42fjeX/Tw/yuWvZON+76oT0ICm3Lq9cqbcur1348JWcikpRSVFgEgggkASQ5LSHKLAbypnU80p5KmdTzSslUkgsR5o730lNMG/Ofq/7k7xHmjvfSU0wb85+r/uUNi/5y6/4svocSJF249iukGX8oXZv/AJGTLf5+d2z/AI8qqhli2RbsztfpM5tvvzezRd8Qxd0tVJUsBie6cztAOYxuL84sba2PTboXpqkHO68GvjY2NNsj27vErHjOJywVEg+VLh1HDPnBLv8ALUj379zs8Yue1cn4tRPkM0lHIZi7O+FswbSPedXHJkL2tLrnIHdwEDQM3YxtH1UlRG2eSdjgHk5djI6Rj9q0WO4NLQNLB3csk7yd3Hu8Oa+VhZvVFixm96bq9r6XJ2bEX/8A02n3qQwO+wjcJNlkxF020y7TK2KjfLPyPlchrRl6bgKLpa+J8MTKiOR4Y33qWF7Y5WtcS4xOzMcHtzOc4biC462Nh09tsr4TFG1kcQeGRPO12m1bknMzrDOXt5JsAA0NAAtdZZRbjht+fn5zLD2ixSibO1zKR1PyhspTMagUzr8ibYFoD8pscpeQLdNgoWsp3RvlY/V7JHxvNy67mOLXG536g6p9HV0rHNeynmLw7M2KWdr6dpGrc2WJr5ADbklwvbUnpj55XOL3PJc5znPe473OcS5zj2kkpxja+vV3+rCxD4fvC0fiRhD3Yo1250VOw9jvZIPnWcYfvC0viK+FxHvKXz1C8nR9VLp8znsy+CAxSPjdzo5HRO7WOLT94Vv4D1uxxKidfK10phf0XErHMa37ZZ5Aovh9Q+x8XrWgENdNtm93bNbISO5mc7yJsypMYbI0XdG9szR1ujcHtHlaF6KH7tJrmvmhHpVEUI5A4BzdQ4Bw7CLhGvLEhKIo0SAEoIyggA1hHGz8by/6eH+Vy3hYPxs/G8v+nh/lcteycb931QnoQFNuXV65Uy6vXfjwlZyKSlFJUWASJGgkASQ5LSHKLAbypnU80p5KmdTzSslUkgsR5o730lduA+XbuzvjjblsXS3yahwsba636LHuhccR5o730lWfihwDDqo1nthHJJk2OyyPkjtm2ue+RwvzWrFvlQr7x6L6qxZTdmSTWwWHxcGl+Vwa4uygglpJyA7+jdyVXKzCdmzNt6eXUNyxPc91zf8ARA6Dr6wr5jnAjCo3tFPTyOkkHIhkmnAjaN8jiH3Ou4dNj1I8N4vsOzObU07g+12mOoqDG4DeQL3BuRe5I6ulbafbUIvJP4o1JyisVjM0FP4xwNZ7ZyUtOzIA5vOllcxjTHGb5iSSSXX8aY4/wcFNCQ+MsmbXMhL2ySObJG6Fz7i5seUN4A3dq0Q7ehOagoO7dtS9tpXsO6F1429lvIbLuo/CsMzR3DZSATqM5HlCVVU7WscWl1wPnE2+9bqtSpBSk4qyz1/grba7iyYe2nyQlxjziW8rZDGQ9pc8EEPYbAMEZG+5c4AB2oZSVTdk9gjjOvJlDC15aHPJuSSRe7RbqFimEOGZyGsbK9x3MYXvcbC5s1up0BPiKQaNlrgu3fOd61H93N4V/wCv4FmMcP3haXxE/C4j3lL56hZrQb1pfET8LiXeUvnqF5il6qfQwvUjOPKgyV1NMN0tMWHtiedfJI3yKoUxu3xLU+PbD89FTzAXMVTlLulrJWkHxF7Y/uWT0D9F2+z53poTN+4AVu2wyidfMWwiFxN7l0JMTr37rFPlUPicrC6kqIj+aqiWjqZIxrv5xIr6uJtEMFWUfEaElEUaJUDCKJGggA1g/Gwf8Xm8BCP4L+lbwsG41/jefwUP4YWvZOPoJ6EBTbl2euNNuXZ678eErOJRISHQ9isWLYHTCqfGyqZE4va1kGylc1hcG2aZd2pN79F1VOai7P8ALW5e8CuIlK0WCNkfsnVDYp9o+PZGOR+rL3OcafJK5xYXG91o6hr4xE6WSUxyMEbW2+SdXE3GgUd5H8TCxHFIcn9TSwNaSypErtLM2Mkd9deU7QaapgU730/PiA3lTOp5pTyVM6rmlZauhJBYjzR3vpKu3EZsb1xmJFjTloAzB3w9wR5FScR5o730lXLiTGmIb9NgdBf6ZcraIY5tE4yw5lu4QkyV4LQ1+ZsUdNyhAGRsuXtJcdSDmP67R0KRoXgTE2cbBzZMxDrZt5YR3RoVXMYbPPWNLPeWxNygm0geCbl1iLDo0VnwykcA69ySQS9wHKK5yhGVXDc3Oco0MVin4nicFNi08j3usWtY7klxa3Yw2GmhPJP/ALdQ/DjhTFWQxBtw8VwcGZSBswx4Did1yTqO70rhw6bbEKgeD/CYqvXAnZ2NjtBrvtoV6yn2TQp0o11fFk9e/Ilicqab8DV+AvGWyloRTup3vfFmLHCQNZLtJXuIdybtsHnrvl6LqqYxV56eNliBFCIhd+fNrcuFwC25+TcgaAKCwmJ+Zw2p1bfmt6D/AHT+sicI3EyFwtqLNF/GFor01CNRqm02m73XJ/8AbxZXJWTyJ3AMU9jTxyEPLLOZKI3ZJDHIwsfkdplcAcwNxq0ahNa+OJr3ine+SEWEb5Ghj3DKL3aN2tx4guceFuzFrqnZ2sG3jvmvv3brab+tKlwZwY53stps1xtk32vpu6bfesi7VoN4kpaW7vuQ30SFw/eFpfESffcR8HS+eoWa0G9aVxE/DYj4Om89QuRTypS6GXvLvxlUAmwmuafkwGcdsJEv+xee8OevU08Ie1zXc1zS09hFj515WhgMMj43c6OR0Tu1ji0/eF0uzZ6rx+f+hM0zigrAyuqI/paUPHVeF+7yTHyLXFgvAmt2OJUT75WmYwu6ARKx0bWn9dzPIFvRVPaULVr81/A0EkpSSVzRhIIIIANYNxr/ABvP4KH8MLeVg3Gv8bz+Ch/DC1bJx9BPQgKXcuz1xpty7PXoI8JWcXi4PYntdie0qTPly3lbJkvfm5dL2/R6ulMiiKg0m7gPocVy1RnyX99kkyX+eHaZrdGbq6Fww2s2JcHN2jHxGKRlyzM02Nw4bjcBNkFHAvzwAeVU9OWkRwPjdpZxlLwNdeTlF9EwKWUhyilZAN5UzqeaU8lTOp5pWaroSQWI80d76SuXBzal0jYtoXG3JjzEusHE6N32Fz5V1xHmjvfSVIcX/B2rq3zuo5YYXx5AXSvfE73wSN5BY09AcDu3hZqNWNLasctFf/EtpyUXdi9nUam09gLuNn6AGxJ8YXH2ZJ9JJ9p3rWgScCuEDgQauksb399lBIIsRfZbrKJbxS4kd0uHnslmP/Gu3HtPZ/7n8E/salWj3lZoqF9XK0SvkMLDZ9iG2vYgF7ju1cesW6bhFwlwBlI+INmMhdIHCMkuMTbEZSbWdyg4X0vlV+o+L/FYoNk1mFklxO1c6Z0gB3hp2WhtYXXLG+LnF6pkDXPoGiJ2bSWY5zazSfetLC+7rXlnUfpTmuDE30vcoTjZ5WeK/S404F4hCynyOdSscaiV7jI5jJyNnDsmtc+J4LCRIDpcbwd4LHhjUNc+d7dlYxRE7Dkw5xDGJNnfozh29PYOKXFGuBz0Bsd21nH/ABJ5UcVuKPa5pNCARYkTT3/BXerbZszxuMs2mtH3ljnHNrvOmIYGABeVgcHRMLLXeGvBcZMpIvYAGw+cNR0xVZgxDMzXNcMpLr8hzHAOOTKTc8kA3GnKte4KstbwfxWOMF4wpmUg59pNd2t8mXY2dc9FlXKkV2XL/wDzMblGYMc+7rNtmuWXuRv69L7lw6NOGHhf58TnylGm7NrrqVmg3rSuIn4bEfB03nqFmmH71pfET8NiPg6bz1ClT9XPoXPU10rzfxg0OwxetaBla6UTN6AdqxshI/Wc7xgr0eViXHpQ5K6lmH52mMZ7YX3v5JR5FfsMrVLcwZUm1BYGyNF3RubK0dboyHt+8BelIpQ9rXN3OaHDsIuF5opjdq3fi9rBLhdGQb5Idge2EmI/yLd2pG8Yz6CRYURRpJXDJBIIIIANYNxr/G8/gofw1vKwbjX+N5/BQ/hhatk4+gnoQFNuXZ640y6vXoI8JWciiKMpJUWASCCCQAKQ5LKQVFgN5UzqeaU8lTOq5pWSroSQWI80d76Sn/AKVzTUFsjoz73YtJH0nSEwxHmjvfSVNcWlA2X2XmLhbZWy6b9rfzLk7TU3c3LkKdPeRwot9Lic2UAzguvblXcbdv8A7uUuPZMQa6RzMpOhbc7917HW+/S6OhwiNpBADnjc5wGY9WvYuuLVEos2ExCMsIcJRduYke+W1LrAGzbeMb1ljt9WcsMM+n8BHYIRjiqfMdwVs4ty2PuQAGuIIOmhBRV3CKWmsZnxxtOjbuLsxGt+vcCqvPE5xYI5JJjHYWaLAm989t19DppvJG5SeIYXDVyNkmzlzeZTglrpB9Gbm1y7Mb6aAa71OU6sH+7byLo0KU1+1fzJrDuEksovHJTvAtfWQa9ltE/mxSq3h0YsdzQ4jsPJJ8izijw8xzzvo5HRw8mINe0vsXOs8Zzuyjc43seu2tqxR+zia+EsjcDyn5mvL2kdI1ubkW07u66g6rvl8i1bNl+rLqKrfZEpvKC82Nr6BoPUOhMZsPdlPvZvlPd6O1caDhA6/Ldt7uynTmeNrNPGrFM0GNxFiC02LTcWsUpbTVjk2U1Nhpp3un46mN4d0eJaXxE/DYj4Om89Qsywv5PYPMtM4ifhsR8HTeeoW6Hq59PmRNdWbcetBnoYJQLmKqGY9TJGOaf4gxaSq1xjYft8Krm2JIgMzQN+aIiUW8bEqEsNSL8QZgVA/Ra9xOVuamqYiReKpztb0hkrAQfG9sn3rGsNetI4oqzJXTx/S0ubxwvFh5JXeRd3bI49mfhmJGuJJSklecJBIIIIAMLBuNb42n8FD+GFvCwfjX+Np/BQ/hhatl4+gnoQFNuXV65U25dXr0EeErORSSlFJKiwCQQQSACQUspBUWA3lTOp5pTyVM6nmlZKmhJBYjzR3vpKsvFIP87ewA2Jc4mwaBtbuJVaxDmjs9JU/wAVuOUVMK1tc5gZIIgGSAkPsJQdwO7MFxtthjco+76F1LKSJrFOFTyTsyIofku/PSN6Ha6NB6LhRJ4S6gPblaTlHKJeb6DuXU5L+TzySasg3JBLpnFt+q+gtuva9t996gajC8KEuePEo5LuvkkZI3J08k6j7vGlCooRwxy+JZOKnO0bW5yt8c729y82T/Byd1Q4RxFwjEkhkfcNlc2MnKxvRcm9+5bsTrheBFlbA18AexwkvqHEhriQddeux6QqY7hLFTytdC9srQeVGb5ZBuIJt4wesI63hfHUTGR/vbBcNiuSbkWL3WFugburuqmUW54jQrQeCTV1y06NZaDiesmjiyxFrSZA8vIu6/yQL6aut1qxDhB7KpYc4DpJC1xLspDA35mmmp377XVUbjlPpeRp6bcoXXaDEYLnYOaxjHckDOW3Iu4C+oFz/ZTlFYsl4jrygnaLumWibDo4rSRE5TZkjbC2Y8146tdLd0Kc4PyP2UzXG4bfIT0NLAbeI33daqlVjkJhc1soLtC0WdqWuB3203b1IU/CKliD8s1y5ti3lFp00I07qyVFKSz1L686Shgj3ZrPne68vMpWFbm9g8y0ziJ+GxHwdN56hZrhwtbxLSuIn4bEfB03nqF1Yern0+ZxzXSucsQc1zXbnAtPYRYpZRKgZ5WipzDLJE7nRyOid2scWE+UK18Da7Y4jQvJs0z7F2/UTNdE0HuZntPiTHjEodhi9YAMrXyNnb1ESsa5x+3n+9MmzljQ9urmFsrO+YQ5v3gL1NP92k1zXzRE9KlEkQzh7WvbzXNDx2OFx50sryxIJBEUEAGsH41x/i03gYT/AAW9C3cLCeNj43l8BD/KVr2Tj6CehX6bcur1ypty6vXfjwlZyKSUopKiwOkFM+Q2Y0uPcSZInNJDgWkbwRYhT2EsD4Y8oc4se/aMjfs3nNfKb3GlrdPR3LJrwhdrE0kGRrCJCNd9soJ6Tv8AL3VmVVueGw7EQkFKSSrmIbypnU80p5KmdTzSslXQkgsQ5o7PSVJcXojvU7RjX/B2zNDrfCX3qNxDmjs9JUlxfH/M9Pwf/IuTtPGycXY07glg9K6SWSSGF+za3I0sYWgvzDMRbWwB8qscAonuAbT0ju4IoTfyBU7Cak7HYvfsttVHli18rYHPFr7+Uy9lJRUZdDHGyvzPEli+QXc4W0DrWIOhN9PEsm8w5I006WNXC4U8H6OOdj2wwxQzMc+QNY0ZJGus8tAGgOZp8qpfCx0Do4BDCxrBWsG0yNaZBkk03aj1KzcNKvaRUNyHv2cpeRpchzGF1u65jlUMdqn7OnjNsnsxjx13ySC33qVNXqxfijPPJNHL2LH8xn2Wp/hlNHyhkZ0Hmt7q6YJg8lZURwRWD3k8p18rGgFznm3UAfHYdK0nCOLGGklvUSuri5nvdPHHsLlp5T3EyatF27yBr03AXp61WnTylryOVThOWaM/9ix/MZ9kIn0rLHkM3H5IV/4X8FoBGZKaCWCZpBdBYyCRhNi9uUuAtvNju3jUKiP3HsPmVdOUakbpEpJxdmVLD94WlcRXwuI+DpvPULNcP3jxLSuIr4XEe8pfPULkU/VS6HRepraIo0kqgZi3HlQ5KykmH5yndGe2F97+SX7gqfSuu1apx4UGegilA+Bqmk97I1zD/EWLJcPfovRdnzvTRFm88XVaJcLoz8yL2Of/AAOMX3hgPjViVA4nq29PVRE6x1Ae1vUyVg872Sfer8VxdphgqyXiSQESCCzgBYTxrn/FpvAQj+En0rdlhHGr8bTeCh/DC17Jx9BPQgabcur1zp9yU8rvrhKxBSEmVxvpfcueZ3d8iqcgO7XEbiQesaIlwzO7vkQzO7vkUcQHYpDkjM7u+RGCbaoxXA5SplU80p5ImdTuKzVNCSCxDmjs9JTzgTVsj9kZ5GR32ds7g29s97X7QmmIc0dnpKgn71ytoV5skjVuEeKUjKOmdT1UbqqKVtQW7Vjw9zhlMeUHQBriO7boUhFwwodkMpbnDc+QyRNERAFmsPyjc2F9wv1WWLoLK6SZfGs4qyPQnB/hBhLqGnpq2emkEWUB7qlrX55HAPfcG+heSb9Aud11UuHtFRQiE0tdTVLDWsI2c0Uj2tySF2bIbAN5Iv8ApBZQgpwjhknyK5PEj0TxV45hUNPM+SopGVgkcLzSxMkLMrcrYy48063t03v0K5YRwrw3K2R2JUb55I2bQmpiG4FwY2PNZgBcdN/WSRdeRF2o3WkZ3wHl0V9Sq6knJ95VCCikj2P+V2H/AF+j/eIf+yy7h57CZOZKarglE2d72RyRv2Tha/NO51769N1llkAEUqrpSugnBTVmOcP3haTxFfC4j3lL56hZxRbwtG4jPhcR8HTeeoUqfq59CT1NbJRIIKgZX+H+G+yMMrY7ZnbB0jAN5fFaVn8TAvPWGybl6ie0EEHUEWI7h3ry/JRmnqJoTe8Uz4bnQnI8tB8YF/Guv2bPVEWaHxTVmSvlj6JaXNf9KF7co8kj/ItcWDcEa3Y4hRPJsNuInd0TNdEAe5me0+Jbwqu0oWrX5r+BoCJBBc0YFhfGmP8AFpvBQ/hhbhJMGi5NliHGwQ2v24cDHJExtweY9l2lp6rjKR41q2VpVMxMrzXWCQ+ZRUmLN+cPKuDsSHzgupLaYrJMhYmWvuf7geddX1F2/wB226+1QDcUtudbxoe2v6f3ql7QmOxPOnvb1t6R2onS9xp7SD6VBe2x+f8Aeh7bH5/3pekILE4Zxl/uLedcHPUUMV/T+9JOIg73BHpCCxIvcmtSdCuAr2/OCTNVtI3hQlVi1qMc4gOSOz1qGY4Ne0ubnAcCWnQOAOrTbrVhkiD2ixvomDsMPUsleEt48hoj62Zr3ucyNsTSSQ1t7DUnpPmsO4uFlK+1Z6kPas9SpwS5MZFWU9wXxyGmzbWN7iXNIcxsbiAA645Y7oTb2rPUj9qz1IwS5MCPrpQ+WRzb2dI5wuADYuJF7aLkw2IPUbqV9qz1IjhR6kYJcmBKWXeaVhY1rWWItd5y3cdb7hfUnpJ0aLW1XRsLLDlN3daPYs+c3yowS5AFRDULReIz4XEfB03nqFQYTG3UuHi1K0DiNiObEH25BFPGHdBc3bOc3xBzT+sFdGLVOV1y+Yu81hJQRLMMCwjjZwk0+KOkAOSojbMD0Z2gRyNH2Wn9dbsSqjxk8EjiFJ70AamEmWDcC/Sz4bndmAHja1atlqbuom9HkJmNbVzWhzOey0jO+aczT5QF6Op6gSMY9vNexrx2OAI868100tgWuBa4Etc0ggtINiCDqCCLWW88BZL4ZQ9ymYzxMGQfcF0e00nGMhInSjRILiEhD4w7eLphUcHqeTnxMd2gFSKNAEE7gZSH8xH9hvqSfyKpPoY/sN9SsAQQBAfkVSfQxfYb6kf5E0n0MX2G+pT6O6AK/wDkTSfQxfYb6kf5E0n0MX2G+pWBBAFf/Imk+hi+w31I/wAiaT6GL7DfUrAhdAEAOBVJ9DF9hvqQm4HwAciKIHvG+pWFBAGV4vxRNme57XuhJN3bINAJ6Tlta/dUf7iZ+tTfZj9S2RCynvJLvAxv3Ez9am+zH6kPcTP1qb7MfqWyWQsnvJ8xWMb9xM/WpvJH6kPcUP1qb7Mf/VbJZFZLeT5hYxz3FD9am8kf/VF7ih+tTeSP1LZLIWT3k+YWMb9xQ/Wpvsx+pD3FT9am+zH6lsaFkbyfMLGOt4lv/szHuWZ6lbeDvBOWjY1kUhbGDfKAAHE73G28nrV0sgoucnqxnOBpAFzcpT+4jJRKIEVXR1B+De0douoGrosUPMqWN/8AHf0q5IiEAZFivFvW1Epllni2juc9sWQv6LusdTbp3q4cHaGugZHG+SMxsaGNa1mWzWiwG/qVsshZTdSUkot5IAggjQUAP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zh-TW" altLang="en-US"/>
          </a:p>
        </p:txBody>
      </p:sp>
      <p:pic>
        <p:nvPicPr>
          <p:cNvPr id="2062" name="Picture 14" descr="http://www.apps-club.com/img/app-features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11824" y="4869186"/>
            <a:ext cx="2952328" cy="1440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656" name="矩形 6"/>
          <p:cNvSpPr>
            <a:spLocks noChangeArrowheads="1"/>
          </p:cNvSpPr>
          <p:nvPr/>
        </p:nvSpPr>
        <p:spPr bwMode="auto">
          <a:xfrm>
            <a:off x="7464152" y="1848093"/>
            <a:ext cx="2952328" cy="73866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lIns="72000" tIns="0" rIns="0" bIns="0">
            <a:spAutoFit/>
          </a:bodyPr>
          <a:lstStyle/>
          <a:p>
            <a:pPr algn="l" eaLnBrk="0" hangingPunct="0"/>
            <a:r>
              <a:rPr lang="zh-TW" altLang="en-US" sz="24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造型、機身結構設計與各種零組件製造</a:t>
            </a:r>
          </a:p>
        </p:txBody>
      </p:sp>
      <p:sp>
        <p:nvSpPr>
          <p:cNvPr id="27657" name="矩形 7"/>
          <p:cNvSpPr>
            <a:spLocks noChangeArrowheads="1"/>
          </p:cNvSpPr>
          <p:nvPr/>
        </p:nvSpPr>
        <p:spPr bwMode="auto">
          <a:xfrm>
            <a:off x="7546250" y="3563725"/>
            <a:ext cx="2870230" cy="738664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square" lIns="72000" tIns="0" rIns="0" bIns="0">
            <a:spAutoFit/>
          </a:bodyPr>
          <a:lstStyle/>
          <a:p>
            <a:pPr algn="l" eaLnBrk="0" hangingPunct="0"/>
            <a:r>
              <a:rPr lang="en-US" altLang="zh-TW" sz="24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IC</a:t>
            </a:r>
            <a:r>
              <a:rPr lang="zh-TW" altLang="en-US" sz="24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設計</a:t>
            </a:r>
            <a:endParaRPr lang="en-US" altLang="zh-TW" sz="24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  <a:p>
            <a:pPr algn="l" eaLnBrk="0" hangingPunct="0"/>
            <a:r>
              <a:rPr lang="zh-TW" altLang="en-US" sz="24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電路系統設計與製造</a:t>
            </a:r>
          </a:p>
        </p:txBody>
      </p:sp>
      <p:sp>
        <p:nvSpPr>
          <p:cNvPr id="27658" name="矩形 8"/>
          <p:cNvSpPr>
            <a:spLocks noChangeArrowheads="1"/>
          </p:cNvSpPr>
          <p:nvPr/>
        </p:nvSpPr>
        <p:spPr bwMode="auto">
          <a:xfrm>
            <a:off x="7684706" y="4869185"/>
            <a:ext cx="2622101" cy="1107996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square" lIns="72000" tIns="0" rIns="0" bIns="0">
            <a:spAutoFit/>
          </a:bodyPr>
          <a:lstStyle/>
          <a:p>
            <a:pPr algn="l" eaLnBrk="0" hangingPunct="0"/>
            <a:r>
              <a:rPr lang="zh-TW" altLang="en-US" sz="24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網頁設計</a:t>
            </a:r>
            <a:endParaRPr lang="en-US" altLang="zh-TW" sz="24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  <a:p>
            <a:pPr algn="l" eaLnBrk="0" hangingPunct="0"/>
            <a:r>
              <a:rPr lang="en-US" altLang="zh-TW" sz="24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APP</a:t>
            </a:r>
            <a:r>
              <a:rPr lang="zh-TW" altLang="en-US" sz="24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應用程式</a:t>
            </a:r>
            <a:endParaRPr lang="en-US" altLang="zh-TW" sz="24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  <a:p>
            <a:pPr algn="l" eaLnBrk="0" hangingPunct="0"/>
            <a:r>
              <a:rPr lang="zh-TW" altLang="en-US" sz="24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資料運用</a:t>
            </a:r>
          </a:p>
        </p:txBody>
      </p:sp>
      <p:cxnSp>
        <p:nvCxnSpPr>
          <p:cNvPr id="16" name="肘形接點 15"/>
          <p:cNvCxnSpPr>
            <a:endCxn id="2062" idx="1"/>
          </p:cNvCxnSpPr>
          <p:nvPr/>
        </p:nvCxnSpPr>
        <p:spPr>
          <a:xfrm rot="16200000" flipH="1">
            <a:off x="2675614" y="3753043"/>
            <a:ext cx="3312380" cy="360040"/>
          </a:xfrm>
          <a:prstGeom prst="bentConnector2">
            <a:avLst/>
          </a:prstGeom>
          <a:ln w="28575" cmpd="sng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/>
          <p:nvPr/>
        </p:nvCxnSpPr>
        <p:spPr>
          <a:xfrm>
            <a:off x="4151784" y="2276873"/>
            <a:ext cx="432048" cy="5306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接點 31"/>
          <p:cNvCxnSpPr/>
          <p:nvPr/>
        </p:nvCxnSpPr>
        <p:spPr>
          <a:xfrm>
            <a:off x="3783844" y="3789040"/>
            <a:ext cx="1095921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59948" y="160338"/>
            <a:ext cx="10796692" cy="865125"/>
          </a:xfrm>
        </p:spPr>
        <p:txBody>
          <a:bodyPr/>
          <a:lstStyle/>
          <a:p>
            <a:r>
              <a:rPr lang="zh-TW" altLang="en-US" sz="4000" b="1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DFKai-SB" panose="03000509000000000000" pitchFamily="49" charset="-120"/>
              </a:rPr>
              <a:t>專業群科分析－</a:t>
            </a:r>
            <a:r>
              <a:rPr lang="zh-TW" altLang="en-US" sz="4000" b="1" dirty="0">
                <a:solidFill>
                  <a:schemeClr val="accent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以智慧型手機、平板為例 </a:t>
            </a:r>
            <a:r>
              <a:rPr lang="en-US" altLang="zh-TW" sz="2800" b="1" dirty="0">
                <a:solidFill>
                  <a:schemeClr val="accent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1/5</a:t>
            </a:r>
            <a:endParaRPr lang="zh-TW" altLang="en-US" sz="3600" b="1" dirty="0">
              <a:solidFill>
                <a:schemeClr val="accent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/>
        </p:nvGraphicFramePr>
        <p:xfrm>
          <a:off x="4547402" y="3184418"/>
          <a:ext cx="2687960" cy="1497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Impact" r:id="rId4" imgW="14592240" imgH="8127720" progId="PI3.Image">
                  <p:embed/>
                </p:oleObj>
              </mc:Choice>
              <mc:Fallback>
                <p:oleObj name="PhotoImpact" r:id="rId4" imgW="14592240" imgH="8127720" progId="PI3.Image">
                  <p:embed/>
                  <p:pic>
                    <p:nvPicPr>
                      <p:cNvPr id="4" name="物件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47402" y="3184418"/>
                        <a:ext cx="2687960" cy="14972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/>
        </p:nvGraphicFramePr>
        <p:xfrm>
          <a:off x="4583832" y="1167422"/>
          <a:ext cx="1966870" cy="1966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Impact" r:id="rId6" imgW="2286000" imgH="2286000" progId="PI3.Image">
                  <p:embed/>
                </p:oleObj>
              </mc:Choice>
              <mc:Fallback>
                <p:oleObj name="PhotoImpact" r:id="rId6" imgW="2286000" imgH="2286000" progId="PI3.Image">
                  <p:embed/>
                  <p:pic>
                    <p:nvPicPr>
                      <p:cNvPr id="17" name="物件 1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83832" y="1167422"/>
                        <a:ext cx="1966870" cy="1966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2A819F10-3E5C-9D0F-576D-02B47960D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0DCACF-9AB4-4939-83DB-091BEB9C2FD4}" type="slidenum">
              <a:rPr lang="zh-TW" altLang="en-US" smtClean="0"/>
              <a:pPr>
                <a:defRPr/>
              </a:pPr>
              <a:t>54</a:t>
            </a:fld>
            <a:endParaRPr lang="zh-TW" altLang="en-US"/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DA98A9EC-25A9-13AC-5A6B-646BB8591727}"/>
              </a:ext>
            </a:extLst>
          </p:cNvPr>
          <p:cNvGrpSpPr>
            <a:grpSpLocks noChangeAspect="1"/>
          </p:cNvGrpSpPr>
          <p:nvPr/>
        </p:nvGrpSpPr>
        <p:grpSpPr>
          <a:xfrm>
            <a:off x="1109770" y="2584460"/>
            <a:ext cx="2656285" cy="2212895"/>
            <a:chOff x="1329194" y="1824771"/>
            <a:chExt cx="4480094" cy="3732272"/>
          </a:xfrm>
        </p:grpSpPr>
        <p:pic>
          <p:nvPicPr>
            <p:cNvPr id="13" name="Picture 8" descr="iOS 18 為iPhone 帶來前所未見的個人化、智慧功能與堅強實力- Apple (台灣)">
              <a:extLst>
                <a:ext uri="{FF2B5EF4-FFF2-40B4-BE49-F238E27FC236}">
                  <a16:creationId xmlns:a16="http://schemas.microsoft.com/office/drawing/2014/main" id="{C53FB21C-83C9-2898-E80F-376FE347363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37" t="6442" r="21030" b="7226"/>
            <a:stretch/>
          </p:blipFill>
          <p:spPr bwMode="auto">
            <a:xfrm>
              <a:off x="4153121" y="1963938"/>
              <a:ext cx="1656167" cy="3431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iPhone 16 Pro 512GB White Titanium - od 6 109 zł - Swappie">
              <a:extLst>
                <a:ext uri="{FF2B5EF4-FFF2-40B4-BE49-F238E27FC236}">
                  <a16:creationId xmlns:a16="http://schemas.microsoft.com/office/drawing/2014/main" id="{C20E7AC2-D432-F26E-7765-8D98502191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9194" y="1824771"/>
              <a:ext cx="3732272" cy="3732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61462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 descr="data:image/jpeg;base64,/9j/4AAQSkZJRgABAQAAAQABAAD/2wCEAAkGBhAQEBAUDxAQDxAVDxUQEA8QFBIPEA8UFRQVFRQQFBQXHCceFx0jGRYWHy8gIyopLC4uFx4xNTAqNSYrLCkBCQoKDgwOGg8PGiwkHCQsMSksLCwsKTQqLSwsKSkpLCwsLCosLCksMCwsLCosLCwsLCwsKSksLywsLCwsKSwsKf/AABEIAM0A9gMBIgACEQEDEQH/xAAcAAAABwEBAAAAAAAAAAAAAAAAAQIEBQYHAwj/xABQEAABAwIDAgcIDQoGAgMBAAABAAIDBBEFEiETMQYHIjJBUXFhcnOBkbHB0RQVFyMzNUJSU1SSobMWQ2KCk5SistPhJTR0wsPSg/BVZKMk/8QAGgEAAgMBAQAAAAAAAAAAAAAAAAECAwQFBv/EADcRAAIBAgMFBAkDBAMAAAAAAAABAgMREiExBBMyUYEFQWGhFDNScZGxwdHwIiPhFUKy8TRikv/aAAwDAQACEQMRAD8A1pGgqjwx4w48PkbCyE1FQWCQtL9kyNpJDczrEkmx0A6NbaXnCEpvDHUC32RrK/dmn+oxfvD/AOkh7tE/1GL94f8A0lo9CrcvNfcjiRqiMBZV7tE/1GH94f8A0kfu0zfUIv3h/wDSR6HW5ea+4YkaqjWU+7VN9Qi/eH/0kPdqm+oRfvD/AOkj0Oty819wxI1ZHZZT7tc31CL94f8A0lyk49JmuaDhocD8pk5dbtvGLKL2Wqs2vNDujXEFlHu2zfUIv3l/9Jc5ePWVoucPjPcFS7+kh7JVSu15r7hdGuAIZe4vNOL8Jqioe+WeaV7nOLsmd4jjHQ1jL2aANNOrW5UWccI6X/tHIlRhB2lPP3MLnqrL3EMvcXlT29PW/wDaOQ9vj1v/AGjlHBS9vyYZnqvL3EMq8qe3x63/ALRyf09SXtDhI/XozO06xvRu6Xt+TDM9OZSisvM+0d9K/wC071pfsuX6xN+0l/7J7ul7fkwuz0rlRZSvNnsyX6xN+0l/7JBmcd8ryesueT50bul7fkwuz0tlSV5viLzzZn36LPeD5brSuKfhTJJDWMqpnOZTBkommdmLInh+Zrnu1IaYybk/KtuAQ6KwuUJXt4MLmjEJKqvB/jJpK2o2LGyxkk7F8oa1s9rkgAG7TYEgG2nd0VsVdSnKm7TVhiUSUiVYCUSUiQASCCNABgLDONB9sXm8FD+GFuiwjjU+NpvBQ/hha9kdqgnoQ4AISHRo4DolOXoNUVnEtRZUoolCwCcqGVGglkAWVJISykOKTA5vKY1r9CnUhTKqOhWWq8hoLEX2aO99aj6ulLGB2cG+8dSf4jzR3vpKg5Hndc26BfQLk1/WMmgbUqVpcFe9jXZwLi9rf3UOjDj1qNOUU/1K/UZOfk8/6QeT+6e0OHvjaWlwOtx0W7irMTuU25Nri+vRfVTWGbLO+xcQWuIbnBN2usNcvSHX8XSrd5R9jzFmSmxd1obB3X5kioY0Wym468wdfu2A5PYVxujeUfY8wzOjyQbItokILO7XyGPaN+oXekxV0VLXRtuDUOpY3EGxyMNQ948ZDAe44ptRbwmsoNiei7R4zmt5it+xavp9RMlqKrMBjlbe8UjJhbQnZuDsvjtbxr0gx4cARqCAQe4dQvNdMbt8S3jgHXbbDaN18xEIieekvhJid97CtfakP0xl0EidRJSJcQkJRI0EAJQRkIIANYRxq/G03gofwwt4WEcavxtN4KH8MLVsnGJkFTHRdHLlTbl1evQR4Ss5FJSikqLA5VEMj4nGLnjUDuA2P3XKbYVXbRpD77Rp16nNO49uh+5SDqgjQNuC3KbEC/RfXuJjQ4c2Ic4ucec46eILBCNbfNvh/LDysT1ZwbqIqdlQ9rRE/LYh13DMLtuFEOUhPjVQ+FkD5nugYQWRaBotoLkC5t0XJso9y0xxW/X5COEqZVW4p7KmVTzSs9UkgsR5o730lDBfa4Q1BqmVc1SYZG07I2NEEUha4RyvftA51nZTa1tDo5DEeaO99JTTBvzn6v8AuWSnQVfad23a/wBrltOOJpEfsH/Nd5ChsH/Nd5CrhhmESVGYtLGRsy7WeV7Y4oQ42DnOPYdBcm2gJSsQwh0dXLTMJle2odTsIGUyuD8jSG30ubaX6V0/6PSvh3mfuNG5jpcpuwf813kKeYTG4SDku1BG49voV0kwuhY8wyVcu1D8j5mQtdSMcNHC+cPe0G4zhvRcNOl4+SjfT1JilGV7JTG4bxe9rg9IO8HpBBSXZFOWk38BKjF9422bvmu8hQ2bvmu8hVtioomRsfUPkbtLmKKFjXyFgcW7Vxe5oa3M1wG8nKdwFyoYPnkgbA8SMncWxveNmWOZYyslbc5Sxpa42JBa4EXvYU/0yHt+XIW5XMhMDfRM2ns+mrJ75dl7Fc2PLzs2fMRe/Jt2FN4TCHSZoZXMLrxC5DmNudHEWBNreRWSno6WVzI4pp9o9wZHJLCxkD3ONmA5ZC9gcSBextfUb1GyNIuCLEXBB3gjeE12XF/3v4BuVzI9j4zJeJrmM05LjmN7am9+tJZRZ6SskH5qajcex4q4/O5q5YfvCsnBSg22H4+35tJTTDthfNKP5Fz9kla793zMrICgfoth4nqzNRzxH81VOy97I1r7/bMixfDnrSeKCsDa2pj+lpWyDqvC+1vJMfIuvtkcezPwzBGtEIkpJXnCQRSUpEUAJQRoIAMLCeNgf4tL4CE/wkehbusI42fjeX/Tw/yuWvZON+76oT0ICm3Lq9cqbcur1348JWcikpRSVFgEgggkASQ5LSHKLAbypnU80p5KmdTzSslUkgsR5o730lNMG/Ofq/7k7xHmjvfSU0wb85+r/uUNi/5y6/4svocSJF249iukGX8oXZv/AJGTLf5+d2z/AI8qqhli2RbsztfpM5tvvzezRd8Qxd0tVJUsBie6cztAOYxuL84sba2PTboXpqkHO68GvjY2NNsj27vErHjOJywVEg+VLh1HDPnBLv8ALUj379zs8Yue1cn4tRPkM0lHIZi7O+FswbSPedXHJkL2tLrnIHdwEDQM3YxtH1UlRG2eSdjgHk5djI6Rj9q0WO4NLQNLB3csk7yd3Hu8Oa+VhZvVFixm96bq9r6XJ2bEX/8A02n3qQwO+wjcJNlkxF020y7TK2KjfLPyPlchrRl6bgKLpa+J8MTKiOR4Y33qWF7Y5WtcS4xOzMcHtzOc4biC462Nh09tsr4TFG1kcQeGRPO12m1bknMzrDOXt5JsAA0NAAtdZZRbjht+fn5zLD2ixSibO1zKR1PyhspTMagUzr8ibYFoD8pscpeQLdNgoWsp3RvlY/V7JHxvNy67mOLXG536g6p9HV0rHNeynmLw7M2KWdr6dpGrc2WJr5ADbklwvbUnpj55XOL3PJc5znPe473OcS5zj2kkpxja+vV3+rCxD4fvC0fiRhD3Yo1250VOw9jvZIPnWcYfvC0viK+FxHvKXz1C8nR9VLp8znsy+CAxSPjdzo5HRO7WOLT94Vv4D1uxxKidfK10phf0XErHMa37ZZ5Aovh9Q+x8XrWgENdNtm93bNbISO5mc7yJsypMYbI0XdG9szR1ujcHtHlaF6KH7tJrmvmhHpVEUI5A4BzdQ4Bw7CLhGvLEhKIo0SAEoIyggA1hHGz8by/6eH+Vy3hYPxs/G8v+nh/lcteycb931QnoQFNuXV65Uy6vXfjwlZyKSlFJUWASJGgkASQ5LSHKLAbypnU80p5KmdTzSslUkgsR5o730lduA+XbuzvjjblsXS3yahwsba636LHuhccR5o730lWfihwDDqo1nthHJJk2OyyPkjtm2ue+RwvzWrFvlQr7x6L6qxZTdmSTWwWHxcGl+Vwa4uygglpJyA7+jdyVXKzCdmzNt6eXUNyxPc91zf8ARA6Dr6wr5jnAjCo3tFPTyOkkHIhkmnAjaN8jiH3Ou4dNj1I8N4vsOzObU07g+12mOoqDG4DeQL3BuRe5I6ulbafbUIvJP4o1JyisVjM0FP4xwNZ7ZyUtOzIA5vOllcxjTHGb5iSSSXX8aY4/wcFNCQ+MsmbXMhL2ySObJG6Fz7i5seUN4A3dq0Q7ehOagoO7dtS9tpXsO6F1429lvIbLuo/CsMzR3DZSATqM5HlCVVU7WscWl1wPnE2+9bqtSpBSk4qyz1/grba7iyYe2nyQlxjziW8rZDGQ9pc8EEPYbAMEZG+5c4AB2oZSVTdk9gjjOvJlDC15aHPJuSSRe7RbqFimEOGZyGsbK9x3MYXvcbC5s1up0BPiKQaNlrgu3fOd61H93N4V/wCv4FmMcP3haXxE/C4j3lL56hZrQb1pfET8LiXeUvnqF5il6qfQwvUjOPKgyV1NMN0tMWHtiedfJI3yKoUxu3xLU+PbD89FTzAXMVTlLulrJWkHxF7Y/uWT0D9F2+z53poTN+4AVu2wyidfMWwiFxN7l0JMTr37rFPlUPicrC6kqIj+aqiWjqZIxrv5xIr6uJtEMFWUfEaElEUaJUDCKJGggA1g/Gwf8Xm8BCP4L+lbwsG41/jefwUP4YWvZOPoJ6EBTbl2euNNuXZ678eErOJRISHQ9isWLYHTCqfGyqZE4va1kGylc1hcG2aZd2pN79F1VOai7P8ALW5e8CuIlK0WCNkfsnVDYp9o+PZGOR+rL3OcafJK5xYXG91o6hr4xE6WSUxyMEbW2+SdXE3GgUd5H8TCxHFIcn9TSwNaSypErtLM2Mkd9deU7QaapgU730/PiA3lTOp5pTyVM6rmlZauhJBYjzR3vpKu3EZsb1xmJFjTloAzB3w9wR5FScR5o730lXLiTGmIb9NgdBf6ZcraIY5tE4yw5lu4QkyV4LQ1+ZsUdNyhAGRsuXtJcdSDmP67R0KRoXgTE2cbBzZMxDrZt5YR3RoVXMYbPPWNLPeWxNygm0geCbl1iLDo0VnwykcA69ySQS9wHKK5yhGVXDc3Oco0MVin4nicFNi08j3usWtY7klxa3Yw2GmhPJP/ALdQ/DjhTFWQxBtw8VwcGZSBswx4Did1yTqO70rhw6bbEKgeD/CYqvXAnZ2NjtBrvtoV6yn2TQp0o11fFk9e/Ilicqab8DV+AvGWyloRTup3vfFmLHCQNZLtJXuIdybtsHnrvl6LqqYxV56eNliBFCIhd+fNrcuFwC25+TcgaAKCwmJ+Zw2p1bfmt6D/AHT+sicI3EyFwtqLNF/GFor01CNRqm02m73XJ/8AbxZXJWTyJ3AMU9jTxyEPLLOZKI3ZJDHIwsfkdplcAcwNxq0ahNa+OJr3ine+SEWEb5Ghj3DKL3aN2tx4guceFuzFrqnZ2sG3jvmvv3brab+tKlwZwY53stps1xtk32vpu6bfesi7VoN4kpaW7vuQ30SFw/eFpfESffcR8HS+eoWa0G9aVxE/DYj4Om89QuRTypS6GXvLvxlUAmwmuafkwGcdsJEv+xee8OevU08Ie1zXc1zS09hFj515WhgMMj43c6OR0Tu1ji0/eF0uzZ6rx+f+hM0zigrAyuqI/paUPHVeF+7yTHyLXFgvAmt2OJUT75WmYwu6ARKx0bWn9dzPIFvRVPaULVr81/A0EkpSSVzRhIIIIANYNxr/ABvP4KH8MLeVg3Gv8bz+Ch/DC1bJx9BPQgKXcuz1xpty7PXoI8JWcXi4PYntdie0qTPly3lbJkvfm5dL2/R6ulMiiKg0m7gPocVy1RnyX99kkyX+eHaZrdGbq6Fww2s2JcHN2jHxGKRlyzM02Nw4bjcBNkFHAvzwAeVU9OWkRwPjdpZxlLwNdeTlF9EwKWUhyilZAN5UzqeaU8lTOp5pWaroSQWI80d76SuXBzal0jYtoXG3JjzEusHE6N32Fz5V1xHmjvfSVIcX/B2rq3zuo5YYXx5AXSvfE73wSN5BY09AcDu3hZqNWNLasctFf/EtpyUXdi9nUam09gLuNn6AGxJ8YXH2ZJ9JJ9p3rWgScCuEDgQauksb399lBIIsRfZbrKJbxS4kd0uHnslmP/Gu3HtPZ/7n8E/salWj3lZoqF9XK0SvkMLDZ9iG2vYgF7ju1cesW6bhFwlwBlI+INmMhdIHCMkuMTbEZSbWdyg4X0vlV+o+L/FYoNk1mFklxO1c6Z0gB3hp2WhtYXXLG+LnF6pkDXPoGiJ2bSWY5zazSfetLC+7rXlnUfpTmuDE30vcoTjZ5WeK/S404F4hCynyOdSscaiV7jI5jJyNnDsmtc+J4LCRIDpcbwd4LHhjUNc+d7dlYxRE7Dkw5xDGJNnfozh29PYOKXFGuBz0Bsd21nH/ABJ5UcVuKPa5pNCARYkTT3/BXerbZszxuMs2mtH3ljnHNrvOmIYGABeVgcHRMLLXeGvBcZMpIvYAGw+cNR0xVZgxDMzXNcMpLr8hzHAOOTKTc8kA3GnKte4KstbwfxWOMF4wpmUg59pNd2t8mXY2dc9FlXKkV2XL/wDzMblGYMc+7rNtmuWXuRv69L7lw6NOGHhf58TnylGm7NrrqVmg3rSuIn4bEfB03nqFmmH71pfET8NiPg6bz1ClT9XPoXPU10rzfxg0OwxetaBla6UTN6AdqxshI/Wc7xgr0eViXHpQ5K6lmH52mMZ7YX3v5JR5FfsMrVLcwZUm1BYGyNF3RubK0dboyHt+8BelIpQ9rXN3OaHDsIuF5opjdq3fi9rBLhdGQb5Idge2EmI/yLd2pG8Yz6CRYURRpJXDJBIIIIANYNxr/G8/gofw1vKwbjX+N5/BQ/hhatk4+gnoQFNuXZ640y6vXoI8JWciiKMpJUWASCCCQAKQ5LKQVFgN5UzqeaU8lTOq5pWSroSQWI80d76Sn/AKVzTUFsjoz73YtJH0nSEwxHmjvfSVNcWlA2X2XmLhbZWy6b9rfzLk7TU3c3LkKdPeRwot9Lic2UAzguvblXcbdv8A7uUuPZMQa6RzMpOhbc7917HW+/S6OhwiNpBADnjc5wGY9WvYuuLVEos2ExCMsIcJRduYke+W1LrAGzbeMb1ljt9WcsMM+n8BHYIRjiqfMdwVs4ty2PuQAGuIIOmhBRV3CKWmsZnxxtOjbuLsxGt+vcCqvPE5xYI5JJjHYWaLAm989t19DppvJG5SeIYXDVyNkmzlzeZTglrpB9Gbm1y7Mb6aAa71OU6sH+7byLo0KU1+1fzJrDuEksovHJTvAtfWQa9ltE/mxSq3h0YsdzQ4jsPJJ8izijw8xzzvo5HRw8mINe0vsXOs8Zzuyjc43seu2tqxR+zia+EsjcDyn5mvL2kdI1ubkW07u66g6rvl8i1bNl+rLqKrfZEpvKC82Nr6BoPUOhMZsPdlPvZvlPd6O1caDhA6/Ldt7uynTmeNrNPGrFM0GNxFiC02LTcWsUpbTVjk2U1Nhpp3un46mN4d0eJaXxE/DYj4Om89Qsywv5PYPMtM4ifhsR8HTeeoW6Hq59PmRNdWbcetBnoYJQLmKqGY9TJGOaf4gxaSq1xjYft8Krm2JIgMzQN+aIiUW8bEqEsNSL8QZgVA/Ra9xOVuamqYiReKpztb0hkrAQfG9sn3rGsNetI4oqzJXTx/S0ubxwvFh5JXeRd3bI49mfhmJGuJJSklecJBIIIIAMLBuNb42n8FD+GFvCwfjX+Np/BQ/hhatl4+gnoQFNuXV65U25dXr0EeErORSSlFJKiwCQQQSACQUspBUWA3lTOp5pTyVM6nmlZKmhJBYjzR3vpKsvFIP87ewA2Jc4mwaBtbuJVaxDmjs9JU/wAVuOUVMK1tc5gZIIgGSAkPsJQdwO7MFxtthjco+76F1LKSJrFOFTyTsyIofku/PSN6Ha6NB6LhRJ4S6gPblaTlHKJeb6DuXU5L+TzySasg3JBLpnFt+q+gtuva9t996gajC8KEuePEo5LuvkkZI3J08k6j7vGlCooRwxy+JZOKnO0bW5yt8c729y82T/Byd1Q4RxFwjEkhkfcNlc2MnKxvRcm9+5bsTrheBFlbA18AexwkvqHEhriQddeux6QqY7hLFTytdC9srQeVGb5ZBuIJt4wesI63hfHUTGR/vbBcNiuSbkWL3WFugburuqmUW54jQrQeCTV1y06NZaDiesmjiyxFrSZA8vIu6/yQL6aut1qxDhB7KpYc4DpJC1xLspDA35mmmp377XVUbjlPpeRp6bcoXXaDEYLnYOaxjHckDOW3Iu4C+oFz/ZTlFYsl4jrygnaLumWibDo4rSRE5TZkjbC2Y8146tdLd0Kc4PyP2UzXG4bfIT0NLAbeI33daqlVjkJhc1soLtC0WdqWuB3203b1IU/CKliD8s1y5ti3lFp00I07qyVFKSz1L686Shgj3ZrPne68vMpWFbm9g8y0ziJ+GxHwdN56hZrhwtbxLSuIn4bEfB03nqF1Yern0+ZxzXSucsQc1zXbnAtPYRYpZRKgZ5WipzDLJE7nRyOid2scWE+UK18Da7Y4jQvJs0z7F2/UTNdE0HuZntPiTHjEodhi9YAMrXyNnb1ESsa5x+3n+9MmzljQ9urmFsrO+YQ5v3gL1NP92k1zXzRE9KlEkQzh7WvbzXNDx2OFx50sryxIJBEUEAGsH41x/i03gYT/AAW9C3cLCeNj43l8BD/KVr2Tj6CehX6bcur1ypty6vXfjwlZyKSUopKiwOkFM+Q2Y0uPcSZInNJDgWkbwRYhT2EsD4Y8oc4se/aMjfs3nNfKb3GlrdPR3LJrwhdrE0kGRrCJCNd9soJ6Tv8AL3VmVVueGw7EQkFKSSrmIbypnU80p5KmdTzSslXQkgsQ5o7PSVJcXojvU7RjX/B2zNDrfCX3qNxDmjs9JUlxfH/M9Pwf/IuTtPGycXY07glg9K6SWSSGF+za3I0sYWgvzDMRbWwB8qscAonuAbT0ju4IoTfyBU7Cak7HYvfsttVHli18rYHPFr7+Uy9lJRUZdDHGyvzPEli+QXc4W0DrWIOhN9PEsm8w5I006WNXC4U8H6OOdj2wwxQzMc+QNY0ZJGus8tAGgOZp8qpfCx0Do4BDCxrBWsG0yNaZBkk03aj1KzcNKvaRUNyHv2cpeRpchzGF1u65jlUMdqn7OnjNsnsxjx13ySC33qVNXqxfijPPJNHL2LH8xn2Wp/hlNHyhkZ0Hmt7q6YJg8lZURwRWD3k8p18rGgFznm3UAfHYdK0nCOLGGklvUSuri5nvdPHHsLlp5T3EyatF27yBr03AXp61WnTylryOVThOWaM/9ix/MZ9kIn0rLHkM3H5IV/4X8FoBGZKaCWCZpBdBYyCRhNi9uUuAtvNju3jUKiP3HsPmVdOUakbpEpJxdmVLD94WlcRXwuI+DpvPULNcP3jxLSuIr4XEe8pfPULkU/VS6HRepraIo0kqgZi3HlQ5KykmH5yndGe2F97+SX7gqfSuu1apx4UGegilA+Bqmk97I1zD/EWLJcPfovRdnzvTRFm88XVaJcLoz8yL2Of/AAOMX3hgPjViVA4nq29PVRE6x1Ae1vUyVg872Sfer8VxdphgqyXiSQESCCzgBYTxrn/FpvAQj+En0rdlhHGr8bTeCh/DC17Jx9BPQgabcur1zp9yU8rvrhKxBSEmVxvpfcueZ3d8iqcgO7XEbiQesaIlwzO7vkQzO7vkUcQHYpDkjM7u+RGCbaoxXA5SplU80p5ImdTuKzVNCSCxDmjs9JTzgTVsj9kZ5GR32ds7g29s97X7QmmIc0dnpKgn71ytoV5skjVuEeKUjKOmdT1UbqqKVtQW7Vjw9zhlMeUHQBriO7boUhFwwodkMpbnDc+QyRNERAFmsPyjc2F9wv1WWLoLK6SZfGs4qyPQnB/hBhLqGnpq2emkEWUB7qlrX55HAPfcG+heSb9Aud11UuHtFRQiE0tdTVLDWsI2c0Uj2tySF2bIbAN5Iv8ApBZQgpwjhknyK5PEj0TxV45hUNPM+SopGVgkcLzSxMkLMrcrYy48063t03v0K5YRwrw3K2R2JUb55I2bQmpiG4FwY2PNZgBcdN/WSRdeRF2o3WkZ3wHl0V9Sq6knJ95VCCikj2P+V2H/AF+j/eIf+yy7h57CZOZKarglE2d72RyRv2Tha/NO51769N1llkAEUqrpSugnBTVmOcP3haTxFfC4j3lL56hZxRbwtG4jPhcR8HTeeoUqfq59CT1NbJRIIKgZX+H+G+yMMrY7ZnbB0jAN5fFaVn8TAvPWGybl6ie0EEHUEWI7h3ry/JRmnqJoTe8Uz4bnQnI8tB8YF/Guv2bPVEWaHxTVmSvlj6JaXNf9KF7co8kj/ItcWDcEa3Y4hRPJsNuInd0TNdEAe5me0+Jbwqu0oWrX5r+BoCJBBc0YFhfGmP8AFpvBQ/hhbhJMGi5NliHGwQ2v24cDHJExtweY9l2lp6rjKR41q2VpVMxMrzXWCQ+ZRUmLN+cPKuDsSHzgupLaYrJMhYmWvuf7geddX1F2/wB226+1QDcUtudbxoe2v6f3ql7QmOxPOnvb1t6R2onS9xp7SD6VBe2x+f8Aeh7bH5/3pekILE4Zxl/uLedcHPUUMV/T+9JOIg73BHpCCxIvcmtSdCuAr2/OCTNVtI3hQlVi1qMc4gOSOz1qGY4Ne0ubnAcCWnQOAOrTbrVhkiD2ixvomDsMPUsleEt48hoj62Zr3ucyNsTSSQ1t7DUnpPmsO4uFlK+1Z6kPas9SpwS5MZFWU9wXxyGmzbWN7iXNIcxsbiAA645Y7oTb2rPUj9qz1IwS5MCPrpQ+WRzb2dI5wuADYuJF7aLkw2IPUbqV9qz1IjhR6kYJcmBKWXeaVhY1rWWItd5y3cdb7hfUnpJ0aLW1XRsLLDlN3daPYs+c3yowS5AFRDULReIz4XEfB03nqFQYTG3UuHi1K0DiNiObEH25BFPGHdBc3bOc3xBzT+sFdGLVOV1y+Yu81hJQRLMMCwjjZwk0+KOkAOSojbMD0Z2gRyNH2Wn9dbsSqjxk8EjiFJ70AamEmWDcC/Sz4bndmAHja1atlqbuom9HkJmNbVzWhzOey0jO+aczT5QF6Op6gSMY9vNexrx2OAI868100tgWuBa4Etc0ggtINiCDqCCLWW88BZL4ZQ9ymYzxMGQfcF0e00nGMhInSjRILiEhD4w7eLphUcHqeTnxMd2gFSKNAEE7gZSH8xH9hvqSfyKpPoY/sN9SsAQQBAfkVSfQxfYb6kf5E0n0MX2G+pT6O6AK/wDkTSfQxfYb6kf5E0n0MX2G+pWBBAFf/Imk+hi+w31I/wAiaT6GL7DfUrAhdAEAOBVJ9DF9hvqQm4HwAciKIHvG+pWFBAGV4vxRNme57XuhJN3bINAJ6Tlta/dUf7iZ+tTfZj9S2RCynvJLvAxv3Ez9am+zH6kPcTP1qb7MfqWyWQsnvJ8xWMb9xM/WpvJH6kPcUP1qb7Mf/VbJZFZLeT5hYxz3FD9am8kf/VF7ih+tTeSP1LZLIWT3k+YWMb9xQ/Wpvsx+pD3FT9am+zH6lsaFkbyfMLGOt4lv/szHuWZ6lbeDvBOWjY1kUhbGDfKAAHE73G28nrV0sgoucnqxnOBpAFzcpT+4jJRKIEVXR1B+De0douoGrosUPMqWN/8AHf0q5IiEAZFivFvW1Epllni2juc9sWQv6LusdTbp3q4cHaGugZHG+SMxsaGNa1mWzWiwG/qVsshZTdSUkot5IAggjQUAP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zh-TW" altLang="en-US"/>
          </a:p>
        </p:txBody>
      </p:sp>
      <p:sp>
        <p:nvSpPr>
          <p:cNvPr id="28675" name="AutoShape 4" descr="data:image/jpeg;base64,/9j/4AAQSkZJRgABAQAAAQABAAD/2wCEAAkGBhAQEBAUDxAQDxAVDxUQEA8QFBIPEA8UFRQVFRQQFBQXHCceFx0jGRYWHy8gIyopLC4uFx4xNTAqNSYrLCkBCQoKDgwOGg8PGiwkHCQsMSksLCwsKTQqLSwsKSkpLCwsLCosLCksMCwsLCosLCwsLCwsKSksLywsLCwsKSwsKf/AABEIAM0A9gMBIgACEQEDEQH/xAAcAAAABwEBAAAAAAAAAAAAAAAAAQIEBQYHAwj/xABQEAABAwIDAgcIDQoGAgMBAAABAAIDBBEFEiETMQYHIjJBUXFhcnOBkbHB0RQVFyMzNUJSU1SSobMWQ2KCk5SistPhJTR0wsPSg/BVZKMk/8QAGgEAAgMBAQAAAAAAAAAAAAAAAAECAwQFBv/EADcRAAIBAgMFBAkDBAMAAAAAAAABAgMREiExBBMyUYEFQWGhFDNScZGxwdHwIiPhFUKy8TRikv/aAAwDAQACEQMRAD8A1pGgqjwx4w48PkbCyE1FQWCQtL9kyNpJDczrEkmx0A6NbaXnCEpvDHUC32RrK/dmn+oxfvD/AOkh7tE/1GL94f8A0lo9CrcvNfcjiRqiMBZV7tE/1GH94f8A0kfu0zfUIv3h/wDSR6HW5ea+4YkaqjWU+7VN9Qi/eH/0kPdqm+oRfvD/AOkj0Oty819wxI1ZHZZT7tc31CL94f8A0lyk49JmuaDhocD8pk5dbtvGLKL2Wqs2vNDujXEFlHu2zfUIv3l/9Jc5ePWVoucPjPcFS7+kh7JVSu15r7hdGuAIZe4vNOL8Jqioe+WeaV7nOLsmd4jjHQ1jL2aANNOrW5UWccI6X/tHIlRhB2lPP3MLnqrL3EMvcXlT29PW/wDaOQ9vj1v/AGjlHBS9vyYZnqvL3EMq8qe3x63/ALRyf09SXtDhI/XozO06xvRu6Xt+TDM9OZSisvM+0d9K/wC071pfsuX6xN+0l/7J7ul7fkwuz0rlRZSvNnsyX6xN+0l/7JBmcd8ryesueT50bul7fkwuz0tlSV5viLzzZn36LPeD5brSuKfhTJJDWMqpnOZTBkommdmLInh+Zrnu1IaYybk/KtuAQ6KwuUJXt4MLmjEJKqvB/jJpK2o2LGyxkk7F8oa1s9rkgAG7TYEgG2nd0VsVdSnKm7TVhiUSUiVYCUSUiQASCCNABgLDONB9sXm8FD+GFuiwjjU+NpvBQ/hha9kdqgnoQ4AISHRo4DolOXoNUVnEtRZUoolCwCcqGVGglkAWVJISykOKTA5vKY1r9CnUhTKqOhWWq8hoLEX2aO99aj6ulLGB2cG+8dSf4jzR3vpKg5Hndc26BfQLk1/WMmgbUqVpcFe9jXZwLi9rf3UOjDj1qNOUU/1K/UZOfk8/6QeT+6e0OHvjaWlwOtx0W7irMTuU25Nri+vRfVTWGbLO+xcQWuIbnBN2usNcvSHX8XSrd5R9jzFmSmxd1obB3X5kioY0Wym468wdfu2A5PYVxujeUfY8wzOjyQbItokILO7XyGPaN+oXekxV0VLXRtuDUOpY3EGxyMNQ948ZDAe44ptRbwmsoNiei7R4zmt5it+xavp9RMlqKrMBjlbe8UjJhbQnZuDsvjtbxr0gx4cARqCAQe4dQvNdMbt8S3jgHXbbDaN18xEIieekvhJid97CtfakP0xl0EidRJSJcQkJRI0EAJQRkIIANYRxq/G03gofwwt4WEcavxtN4KH8MLVsnGJkFTHRdHLlTbl1evQR4Ss5FJSikqLA5VEMj4nGLnjUDuA2P3XKbYVXbRpD77Rp16nNO49uh+5SDqgjQNuC3KbEC/RfXuJjQ4c2Ic4ucec46eILBCNbfNvh/LDysT1ZwbqIqdlQ9rRE/LYh13DMLtuFEOUhPjVQ+FkD5nugYQWRaBotoLkC5t0XJso9y0xxW/X5COEqZVW4p7KmVTzSs9UkgsR5o730lDBfa4Q1BqmVc1SYZG07I2NEEUha4RyvftA51nZTa1tDo5DEeaO99JTTBvzn6v8AuWSnQVfad23a/wBrltOOJpEfsH/Nd5ChsH/Nd5CrhhmESVGYtLGRsy7WeV7Y4oQ42DnOPYdBcm2gJSsQwh0dXLTMJle2odTsIGUyuD8jSG30ubaX6V0/6PSvh3mfuNG5jpcpuwf813kKeYTG4SDku1BG49voV0kwuhY8wyVcu1D8j5mQtdSMcNHC+cPe0G4zhvRcNOl4+SjfT1JilGV7JTG4bxe9rg9IO8HpBBSXZFOWk38BKjF9422bvmu8hQ2bvmu8hVtioomRsfUPkbtLmKKFjXyFgcW7Vxe5oa3M1wG8nKdwFyoYPnkgbA8SMncWxveNmWOZYyslbc5Sxpa42JBa4EXvYU/0yHt+XIW5XMhMDfRM2ns+mrJ75dl7Fc2PLzs2fMRe/Jt2FN4TCHSZoZXMLrxC5DmNudHEWBNreRWSno6WVzI4pp9o9wZHJLCxkD3ONmA5ZC9gcSBextfUb1GyNIuCLEXBB3gjeE12XF/3v4BuVzI9j4zJeJrmM05LjmN7am9+tJZRZ6SskH5qajcex4q4/O5q5YfvCsnBSg22H4+35tJTTDthfNKP5Fz9kla793zMrICgfoth4nqzNRzxH81VOy97I1r7/bMixfDnrSeKCsDa2pj+lpWyDqvC+1vJMfIuvtkcezPwzBGtEIkpJXnCQRSUpEUAJQRoIAMLCeNgf4tL4CE/wkehbusI42fjeX/Tw/yuWvZON+76oT0ICm3Lq9cqbcur1348JWcikpRSVFgEgggkASQ5LSHKLAbypnU80p5KmdTzSslUkgsR5o730lNMG/Ofq/7k7xHmjvfSU0wb85+r/uUNi/5y6/4svocSJF249iukGX8oXZv/AJGTLf5+d2z/AI8qqhli2RbsztfpM5tvvzezRd8Qxd0tVJUsBie6cztAOYxuL84sba2PTboXpqkHO68GvjY2NNsj27vErHjOJywVEg+VLh1HDPnBLv8ALUj379zs8Yue1cn4tRPkM0lHIZi7O+FswbSPedXHJkL2tLrnIHdwEDQM3YxtH1UlRG2eSdjgHk5djI6Rj9q0WO4NLQNLB3csk7yd3Hu8Oa+VhZvVFixm96bq9r6XJ2bEX/8A02n3qQwO+wjcJNlkxF020y7TK2KjfLPyPlchrRl6bgKLpa+J8MTKiOR4Y33qWF7Y5WtcS4xOzMcHtzOc4biC462Nh09tsr4TFG1kcQeGRPO12m1bknMzrDOXt5JsAA0NAAtdZZRbjht+fn5zLD2ixSibO1zKR1PyhspTMagUzr8ibYFoD8pscpeQLdNgoWsp3RvlY/V7JHxvNy67mOLXG536g6p9HV0rHNeynmLw7M2KWdr6dpGrc2WJr5ADbklwvbUnpj55XOL3PJc5znPe473OcS5zj2kkpxja+vV3+rCxD4fvC0fiRhD3Yo1250VOw9jvZIPnWcYfvC0viK+FxHvKXz1C8nR9VLp8znsy+CAxSPjdzo5HRO7WOLT94Vv4D1uxxKidfK10phf0XErHMa37ZZ5Aovh9Q+x8XrWgENdNtm93bNbISO5mc7yJsypMYbI0XdG9szR1ujcHtHlaF6KH7tJrmvmhHpVEUI5A4BzdQ4Bw7CLhGvLEhKIo0SAEoIyggA1hHGz8by/6eH+Vy3hYPxs/G8v+nh/lcteycb931QnoQFNuXV65Uy6vXfjwlZyKSlFJUWASJGgkASQ5LSHKLAbypnU80p5KmdTzSslUkgsR5o730lduA+XbuzvjjblsXS3yahwsba636LHuhccR5o730lWfihwDDqo1nthHJJk2OyyPkjtm2ue+RwvzWrFvlQr7x6L6qxZTdmSTWwWHxcGl+Vwa4uygglpJyA7+jdyVXKzCdmzNt6eXUNyxPc91zf8ARA6Dr6wr5jnAjCo3tFPTyOkkHIhkmnAjaN8jiH3Ou4dNj1I8N4vsOzObU07g+12mOoqDG4DeQL3BuRe5I6ulbafbUIvJP4o1JyisVjM0FP4xwNZ7ZyUtOzIA5vOllcxjTHGb5iSSSXX8aY4/wcFNCQ+MsmbXMhL2ySObJG6Fz7i5seUN4A3dq0Q7ehOagoO7dtS9tpXsO6F1429lvIbLuo/CsMzR3DZSATqM5HlCVVU7WscWl1wPnE2+9bqtSpBSk4qyz1/grba7iyYe2nyQlxjziW8rZDGQ9pc8EEPYbAMEZG+5c4AB2oZSVTdk9gjjOvJlDC15aHPJuSSRe7RbqFimEOGZyGsbK9x3MYXvcbC5s1up0BPiKQaNlrgu3fOd61H93N4V/wCv4FmMcP3haXxE/C4j3lL56hZrQb1pfET8LiXeUvnqF5il6qfQwvUjOPKgyV1NMN0tMWHtiedfJI3yKoUxu3xLU+PbD89FTzAXMVTlLulrJWkHxF7Y/uWT0D9F2+z53poTN+4AVu2wyidfMWwiFxN7l0JMTr37rFPlUPicrC6kqIj+aqiWjqZIxrv5xIr6uJtEMFWUfEaElEUaJUDCKJGggA1g/Gwf8Xm8BCP4L+lbwsG41/jefwUP4YWvZOPoJ6EBTbl2euNNuXZ678eErOJRISHQ9isWLYHTCqfGyqZE4va1kGylc1hcG2aZd2pN79F1VOai7P8ALW5e8CuIlK0WCNkfsnVDYp9o+PZGOR+rL3OcafJK5xYXG91o6hr4xE6WSUxyMEbW2+SdXE3GgUd5H8TCxHFIcn9TSwNaSypErtLM2Mkd9deU7QaapgU730/PiA3lTOp5pTyVM6rmlZauhJBYjzR3vpKu3EZsb1xmJFjTloAzB3w9wR5FScR5o730lXLiTGmIb9NgdBf6ZcraIY5tE4yw5lu4QkyV4LQ1+ZsUdNyhAGRsuXtJcdSDmP67R0KRoXgTE2cbBzZMxDrZt5YR3RoVXMYbPPWNLPeWxNygm0geCbl1iLDo0VnwykcA69ySQS9wHKK5yhGVXDc3Oco0MVin4nicFNi08j3usWtY7klxa3Yw2GmhPJP/ALdQ/DjhTFWQxBtw8VwcGZSBswx4Did1yTqO70rhw6bbEKgeD/CYqvXAnZ2NjtBrvtoV6yn2TQp0o11fFk9e/Ilicqab8DV+AvGWyloRTup3vfFmLHCQNZLtJXuIdybtsHnrvl6LqqYxV56eNliBFCIhd+fNrcuFwC25+TcgaAKCwmJ+Zw2p1bfmt6D/AHT+sicI3EyFwtqLNF/GFor01CNRqm02m73XJ/8AbxZXJWTyJ3AMU9jTxyEPLLOZKI3ZJDHIwsfkdplcAcwNxq0ahNa+OJr3ine+SEWEb5Ghj3DKL3aN2tx4guceFuzFrqnZ2sG3jvmvv3brab+tKlwZwY53stps1xtk32vpu6bfesi7VoN4kpaW7vuQ30SFw/eFpfESffcR8HS+eoWa0G9aVxE/DYj4Om89QuRTypS6GXvLvxlUAmwmuafkwGcdsJEv+xee8OevU08Ie1zXc1zS09hFj515WhgMMj43c6OR0Tu1ji0/eF0uzZ6rx+f+hM0zigrAyuqI/paUPHVeF+7yTHyLXFgvAmt2OJUT75WmYwu6ARKx0bWn9dzPIFvRVPaULVr81/A0EkpSSVzRhIIIIANYNxr/ABvP4KH8MLeVg3Gv8bz+Ch/DC1bJx9BPQgKXcuz1xpty7PXoI8JWcXi4PYntdie0qTPly3lbJkvfm5dL2/R6ulMiiKg0m7gPocVy1RnyX99kkyX+eHaZrdGbq6Fww2s2JcHN2jHxGKRlyzM02Nw4bjcBNkFHAvzwAeVU9OWkRwPjdpZxlLwNdeTlF9EwKWUhyilZAN5UzqeaU8lTOp5pWaroSQWI80d76SuXBzal0jYtoXG3JjzEusHE6N32Fz5V1xHmjvfSVIcX/B2rq3zuo5YYXx5AXSvfE73wSN5BY09AcDu3hZqNWNLasctFf/EtpyUXdi9nUam09gLuNn6AGxJ8YXH2ZJ9JJ9p3rWgScCuEDgQauksb399lBIIsRfZbrKJbxS4kd0uHnslmP/Gu3HtPZ/7n8E/salWj3lZoqF9XK0SvkMLDZ9iG2vYgF7ju1cesW6bhFwlwBlI+INmMhdIHCMkuMTbEZSbWdyg4X0vlV+o+L/FYoNk1mFklxO1c6Z0gB3hp2WhtYXXLG+LnF6pkDXPoGiJ2bSWY5zazSfetLC+7rXlnUfpTmuDE30vcoTjZ5WeK/S404F4hCynyOdSscaiV7jI5jJyNnDsmtc+J4LCRIDpcbwd4LHhjUNc+d7dlYxRE7Dkw5xDGJNnfozh29PYOKXFGuBz0Bsd21nH/ABJ5UcVuKPa5pNCARYkTT3/BXerbZszxuMs2mtH3ljnHNrvOmIYGABeVgcHRMLLXeGvBcZMpIvYAGw+cNR0xVZgxDMzXNcMpLr8hzHAOOTKTc8kA3GnKte4KstbwfxWOMF4wpmUg59pNd2t8mXY2dc9FlXKkV2XL/wDzMblGYMc+7rNtmuWXuRv69L7lw6NOGHhf58TnylGm7NrrqVmg3rSuIn4bEfB03nqFmmH71pfET8NiPg6bz1ClT9XPoXPU10rzfxg0OwxetaBla6UTN6AdqxshI/Wc7xgr0eViXHpQ5K6lmH52mMZ7YX3v5JR5FfsMrVLcwZUm1BYGyNF3RubK0dboyHt+8BelIpQ9rXN3OaHDsIuF5opjdq3fi9rBLhdGQb5Idge2EmI/yLd2pG8Yz6CRYURRpJXDJBIIIIANYNxr/G8/gofw1vKwbjX+N5/BQ/hhatk4+gnoQFNuXZ640y6vXoI8JWciiKMpJUWASCCCQAKQ5LKQVFgN5UzqeaU8lTOq5pWSroSQWI80d76Sn/AKVzTUFsjoz73YtJH0nSEwxHmjvfSVNcWlA2X2XmLhbZWy6b9rfzLk7TU3c3LkKdPeRwot9Lic2UAzguvblXcbdv8A7uUuPZMQa6RzMpOhbc7917HW+/S6OhwiNpBADnjc5wGY9WvYuuLVEos2ExCMsIcJRduYke+W1LrAGzbeMb1ljt9WcsMM+n8BHYIRjiqfMdwVs4ty2PuQAGuIIOmhBRV3CKWmsZnxxtOjbuLsxGt+vcCqvPE5xYI5JJjHYWaLAm989t19DppvJG5SeIYXDVyNkmzlzeZTglrpB9Gbm1y7Mb6aAa71OU6sH+7byLo0KU1+1fzJrDuEksovHJTvAtfWQa9ltE/mxSq3h0YsdzQ4jsPJJ8izijw8xzzvo5HRw8mINe0vsXOs8Zzuyjc43seu2tqxR+zia+EsjcDyn5mvL2kdI1ubkW07u66g6rvl8i1bNl+rLqKrfZEpvKC82Nr6BoPUOhMZsPdlPvZvlPd6O1caDhA6/Ldt7uynTmeNrNPGrFM0GNxFiC02LTcWsUpbTVjk2U1Nhpp3un46mN4d0eJaXxE/DYj4Om89Qsywv5PYPMtM4ifhsR8HTeeoW6Hq59PmRNdWbcetBnoYJQLmKqGY9TJGOaf4gxaSq1xjYft8Krm2JIgMzQN+aIiUW8bEqEsNSL8QZgVA/Ra9xOVuamqYiReKpztb0hkrAQfG9sn3rGsNetI4oqzJXTx/S0ubxwvFh5JXeRd3bI49mfhmJGuJJSklecJBIIIIAMLBuNb42n8FD+GFvCwfjX+Np/BQ/hhatl4+gnoQFNuXV65U25dXr0EeErORSSlFJKiwCQQQSACQUspBUWA3lTOp5pTyVM6nmlZKmhJBYjzR3vpKsvFIP87ewA2Jc4mwaBtbuJVaxDmjs9JU/wAVuOUVMK1tc5gZIIgGSAkPsJQdwO7MFxtthjco+76F1LKSJrFOFTyTsyIofku/PSN6Ha6NB6LhRJ4S6gPblaTlHKJeb6DuXU5L+TzySasg3JBLpnFt+q+gtuva9t996gajC8KEuePEo5LuvkkZI3J08k6j7vGlCooRwxy+JZOKnO0bW5yt8c729y82T/Byd1Q4RxFwjEkhkfcNlc2MnKxvRcm9+5bsTrheBFlbA18AexwkvqHEhriQddeux6QqY7hLFTytdC9srQeVGb5ZBuIJt4wesI63hfHUTGR/vbBcNiuSbkWL3WFugburuqmUW54jQrQeCTV1y06NZaDiesmjiyxFrSZA8vIu6/yQL6aut1qxDhB7KpYc4DpJC1xLspDA35mmmp377XVUbjlPpeRp6bcoXXaDEYLnYOaxjHckDOW3Iu4C+oFz/ZTlFYsl4jrygnaLumWibDo4rSRE5TZkjbC2Y8146tdLd0Kc4PyP2UzXG4bfIT0NLAbeI33daqlVjkJhc1soLtC0WdqWuB3203b1IU/CKliD8s1y5ti3lFp00I07qyVFKSz1L686Shgj3ZrPne68vMpWFbm9g8y0ziJ+GxHwdN56hZrhwtbxLSuIn4bEfB03nqF1Yern0+ZxzXSucsQc1zXbnAtPYRYpZRKgZ5WipzDLJE7nRyOid2scWE+UK18Da7Y4jQvJs0z7F2/UTNdE0HuZntPiTHjEodhi9YAMrXyNnb1ESsa5x+3n+9MmzljQ9urmFsrO+YQ5v3gL1NP92k1zXzRE9KlEkQzh7WvbzXNDx2OFx50sryxIJBEUEAGsH41x/i03gYT/AAW9C3cLCeNj43l8BD/KVr2Tj6CehX6bcur1ypty6vXfjwlZyKSUopKiwOkFM+Q2Y0uPcSZInNJDgWkbwRYhT2EsD4Y8oc4se/aMjfs3nNfKb3GlrdPR3LJrwhdrE0kGRrCJCNd9soJ6Tv8AL3VmVVueGw7EQkFKSSrmIbypnU80p5KmdTzSslXQkgsQ5o7PSVJcXojvU7RjX/B2zNDrfCX3qNxDmjs9JUlxfH/M9Pwf/IuTtPGycXY07glg9K6SWSSGF+za3I0sYWgvzDMRbWwB8qscAonuAbT0ju4IoTfyBU7Cak7HYvfsttVHli18rYHPFr7+Uy9lJRUZdDHGyvzPEli+QXc4W0DrWIOhN9PEsm8w5I006WNXC4U8H6OOdj2wwxQzMc+QNY0ZJGus8tAGgOZp8qpfCx0Do4BDCxrBWsG0yNaZBkk03aj1KzcNKvaRUNyHv2cpeRpchzGF1u65jlUMdqn7OnjNsnsxjx13ySC33qVNXqxfijPPJNHL2LH8xn2Wp/hlNHyhkZ0Hmt7q6YJg8lZURwRWD3k8p18rGgFznm3UAfHYdK0nCOLGGklvUSuri5nvdPHHsLlp5T3EyatF27yBr03AXp61WnTylryOVThOWaM/9ix/MZ9kIn0rLHkM3H5IV/4X8FoBGZKaCWCZpBdBYyCRhNi9uUuAtvNju3jUKiP3HsPmVdOUakbpEpJxdmVLD94WlcRXwuI+DpvPULNcP3jxLSuIr4XEe8pfPULkU/VS6HRepraIo0kqgZi3HlQ5KykmH5yndGe2F97+SX7gqfSuu1apx4UGegilA+Bqmk97I1zD/EWLJcPfovRdnzvTRFm88XVaJcLoz8yL2Of/AAOMX3hgPjViVA4nq29PVRE6x1Ae1vUyVg872Sfer8VxdphgqyXiSQESCCzgBYTxrn/FpvAQj+En0rdlhHGr8bTeCh/DC17Jx9BPQgabcur1zp9yU8rvrhKxBSEmVxvpfcueZ3d8iqcgO7XEbiQesaIlwzO7vkQzO7vkUcQHYpDkjM7u+RGCbaoxXA5SplU80p5ImdTuKzVNCSCxDmjs9JTzgTVsj9kZ5GR32ds7g29s97X7QmmIc0dnpKgn71ytoV5skjVuEeKUjKOmdT1UbqqKVtQW7Vjw9zhlMeUHQBriO7boUhFwwodkMpbnDc+QyRNERAFmsPyjc2F9wv1WWLoLK6SZfGs4qyPQnB/hBhLqGnpq2emkEWUB7qlrX55HAPfcG+heSb9Aud11UuHtFRQiE0tdTVLDWsI2c0Uj2tySF2bIbAN5Iv8ApBZQgpwjhknyK5PEj0TxV45hUNPM+SopGVgkcLzSxMkLMrcrYy48063t03v0K5YRwrw3K2R2JUb55I2bQmpiG4FwY2PNZgBcdN/WSRdeRF2o3WkZ3wHl0V9Sq6knJ95VCCikj2P+V2H/AF+j/eIf+yy7h57CZOZKarglE2d72RyRv2Tha/NO51769N1llkAEUqrpSugnBTVmOcP3haTxFfC4j3lL56hZxRbwtG4jPhcR8HTeeoUqfq59CT1NbJRIIKgZX+H+G+yMMrY7ZnbB0jAN5fFaVn8TAvPWGybl6ie0EEHUEWI7h3ry/JRmnqJoTe8Uz4bnQnI8tB8YF/Guv2bPVEWaHxTVmSvlj6JaXNf9KF7co8kj/ItcWDcEa3Y4hRPJsNuInd0TNdEAe5me0+Jbwqu0oWrX5r+BoCJBBc0YFhfGmP8AFpvBQ/hhbhJMGi5NliHGwQ2v24cDHJExtweY9l2lp6rjKR41q2VpVMxMrzXWCQ+ZRUmLN+cPKuDsSHzgupLaYrJMhYmWvuf7geddX1F2/wB226+1QDcUtudbxoe2v6f3ql7QmOxPOnvb1t6R2onS9xp7SD6VBe2x+f8Aeh7bH5/3pekILE4Zxl/uLedcHPUUMV/T+9JOIg73BHpCCxIvcmtSdCuAr2/OCTNVtI3hQlVi1qMc4gOSOz1qGY4Ne0ubnAcCWnQOAOrTbrVhkiD2ixvomDsMPUsleEt48hoj62Zr3ucyNsTSSQ1t7DUnpPmsO4uFlK+1Z6kPas9SpwS5MZFWU9wXxyGmzbWN7iXNIcxsbiAA645Y7oTb2rPUj9qz1IwS5MCPrpQ+WRzb2dI5wuADYuJF7aLkw2IPUbqV9qz1IjhR6kYJcmBKWXeaVhY1rWWItd5y3cdb7hfUnpJ0aLW1XRsLLDlN3daPYs+c3yowS5AFRDULReIz4XEfB03nqFQYTG3UuHi1K0DiNiObEH25BFPGHdBc3bOc3xBzT+sFdGLVOV1y+Yu81hJQRLMMCwjjZwk0+KOkAOSojbMD0Z2gRyNH2Wn9dbsSqjxk8EjiFJ70AamEmWDcC/Sz4bndmAHja1atlqbuom9HkJmNbVzWhzOey0jO+aczT5QF6Op6gSMY9vNexrx2OAI868100tgWuBa4Etc0ggtINiCDqCCLWW88BZL4ZQ9ymYzxMGQfcF0e00nGMhInSjRILiEhD4w7eLphUcHqeTnxMd2gFSKNAEE7gZSH8xH9hvqSfyKpPoY/sN9SsAQQBAfkVSfQxfYb6kf5E0n0MX2G+pT6O6AK/wDkTSfQxfYb6kf5E0n0MX2G+pWBBAFf/Imk+hi+w31I/wAiaT6GL7DfUrAhdAEAOBVJ9DF9hvqQm4HwAciKIHvG+pWFBAGV4vxRNme57XuhJN3bINAJ6Tlta/dUf7iZ+tTfZj9S2RCynvJLvAxv3Ez9am+zH6kPcTP1qb7MfqWyWQsnvJ8xWMb9xM/WpvJH6kPcUP1qb7Mf/VbJZFZLeT5hYxz3FD9am8kf/VF7ih+tTeSP1LZLIWT3k+YWMb9xQ/Wpvsx+pD3FT9am+zH6lsaFkbyfMLGOt4lv/szHuWZ6lbeDvBOWjY1kUhbGDfKAAHE73G28nrV0sgoucnqxnOBpAFzcpT+4jJRKIEVXR1B+De0douoGrosUPMqWN/8AHf0q5IiEAZFivFvW1Epllni2juc9sWQv6LusdTbp3q4cHaGugZHG+SMxsaGNa1mWzWiwG/qVsshZTdSUkot5IAggjQUAP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zh-TW" altLang="en-US"/>
          </a:p>
        </p:txBody>
      </p:sp>
      <p:cxnSp>
        <p:nvCxnSpPr>
          <p:cNvPr id="11" name="肘形接點 10"/>
          <p:cNvCxnSpPr/>
          <p:nvPr/>
        </p:nvCxnSpPr>
        <p:spPr>
          <a:xfrm>
            <a:off x="4540250" y="2135188"/>
            <a:ext cx="1193800" cy="3136900"/>
          </a:xfrm>
          <a:prstGeom prst="bentConnector3">
            <a:avLst>
              <a:gd name="adj1" fmla="val 46417"/>
            </a:avLst>
          </a:prstGeom>
          <a:ln w="38100" cmpd="sng">
            <a:solidFill>
              <a:srgbClr val="00009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112003" y="3212976"/>
            <a:ext cx="1407941" cy="338554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 eaLnBrk="0" hangingPunct="0">
              <a:defRPr/>
            </a:pPr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造型設計</a:t>
            </a:r>
          </a:p>
        </p:txBody>
      </p:sp>
      <p:sp>
        <p:nvSpPr>
          <p:cNvPr id="15" name="矩形 14"/>
          <p:cNvSpPr/>
          <p:nvPr/>
        </p:nvSpPr>
        <p:spPr>
          <a:xfrm>
            <a:off x="6009184" y="5821536"/>
            <a:ext cx="1692771" cy="67710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0" tIns="0" rIns="0" bIns="0">
            <a:spAutoFit/>
          </a:bodyPr>
          <a:lstStyle/>
          <a:p>
            <a:pPr algn="ctr" eaLnBrk="0" hangingPunct="0">
              <a:defRPr/>
            </a:pPr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模具製造或</a:t>
            </a:r>
            <a:endParaRPr lang="en-US" altLang="zh-TW" sz="2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  <a:p>
            <a:pPr algn="ctr" eaLnBrk="0" hangingPunct="0">
              <a:defRPr/>
            </a:pPr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精密機械加工</a:t>
            </a:r>
          </a:p>
        </p:txBody>
      </p:sp>
      <p:sp>
        <p:nvSpPr>
          <p:cNvPr id="16" name="矩形 15"/>
          <p:cNvSpPr/>
          <p:nvPr/>
        </p:nvSpPr>
        <p:spPr>
          <a:xfrm>
            <a:off x="8493696" y="2954689"/>
            <a:ext cx="1973708" cy="692497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zh-TW" altLang="en-US" sz="1900" spc="-1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電腦機械製圖科等</a:t>
            </a:r>
            <a:endParaRPr lang="en-US" altLang="zh-TW" sz="1900" spc="-15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  <a:p>
            <a:pPr algn="ctr">
              <a:defRPr/>
            </a:pPr>
            <a:r>
              <a:rPr lang="en-US" altLang="zh-TW" sz="2000" spc="-1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(</a:t>
            </a:r>
            <a:r>
              <a:rPr lang="zh-TW" altLang="en-US" sz="2000" spc="-1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機械群、設計群</a:t>
            </a:r>
            <a:r>
              <a:rPr lang="en-US" altLang="zh-TW" sz="2000" spc="-1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)</a:t>
            </a:r>
            <a:r>
              <a:rPr lang="zh-TW" altLang="en-US" sz="2000" spc="-1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 </a:t>
            </a:r>
          </a:p>
        </p:txBody>
      </p:sp>
      <p:sp>
        <p:nvSpPr>
          <p:cNvPr id="20" name="矩形 19"/>
          <p:cNvSpPr/>
          <p:nvPr/>
        </p:nvSpPr>
        <p:spPr>
          <a:xfrm>
            <a:off x="8472264" y="5445224"/>
            <a:ext cx="1995139" cy="707886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zh-TW" altLang="en-US" sz="20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模具科、機械科</a:t>
            </a:r>
            <a:endParaRPr lang="en-US" altLang="zh-TW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  <a:p>
            <a:pPr algn="ctr" eaLnBrk="0" hangingPunct="0">
              <a:defRPr/>
            </a:pPr>
            <a:r>
              <a:rPr lang="en-US" altLang="zh-TW" sz="20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(</a:t>
            </a:r>
            <a:r>
              <a:rPr lang="zh-TW" altLang="en-US" sz="20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或機械群</a:t>
            </a:r>
            <a:r>
              <a:rPr lang="en-US" altLang="zh-TW" sz="20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)</a:t>
            </a:r>
            <a:r>
              <a:rPr lang="zh-TW" altLang="en-US" sz="20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 </a:t>
            </a:r>
          </a:p>
        </p:txBody>
      </p:sp>
      <p:cxnSp>
        <p:nvCxnSpPr>
          <p:cNvPr id="22" name="肘形接點 21"/>
          <p:cNvCxnSpPr/>
          <p:nvPr/>
        </p:nvCxnSpPr>
        <p:spPr>
          <a:xfrm flipV="1">
            <a:off x="7896226" y="4768116"/>
            <a:ext cx="576039" cy="503972"/>
          </a:xfrm>
          <a:prstGeom prst="bentConnector3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92" name="Picture 2" descr="http://www.ckvs.ntpc.edu.tw/%E7%A7%91%E7%B3%BB%E7%9B%B8%E9%97%9C%E9%80%A3%E7%B5%90/%E7%BE%8E%E5%B7%A5%E7%A7%91/images/DSC_513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493696" y="1594478"/>
            <a:ext cx="1973708" cy="1360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肘形接點 8"/>
          <p:cNvCxnSpPr>
            <a:cxnSpLocks/>
          </p:cNvCxnSpPr>
          <p:nvPr/>
        </p:nvCxnSpPr>
        <p:spPr>
          <a:xfrm flipV="1">
            <a:off x="2207568" y="2111242"/>
            <a:ext cx="626446" cy="616485"/>
          </a:xfrm>
          <a:prstGeom prst="bentConnector3">
            <a:avLst>
              <a:gd name="adj1" fmla="val 60426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肘形接點 11"/>
          <p:cNvCxnSpPr/>
          <p:nvPr/>
        </p:nvCxnSpPr>
        <p:spPr>
          <a:xfrm rot="16200000" flipH="1">
            <a:off x="731327" y="2600831"/>
            <a:ext cx="3457182" cy="503412"/>
          </a:xfrm>
          <a:prstGeom prst="bentConnector3">
            <a:avLst>
              <a:gd name="adj1" fmla="val 105218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14" descr="http://www.apps-club.com/img/app-features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427898" y="5229201"/>
            <a:ext cx="1021879" cy="695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1" name="肘形接點 18"/>
          <p:cNvCxnSpPr/>
          <p:nvPr/>
        </p:nvCxnSpPr>
        <p:spPr>
          <a:xfrm rot="16200000" flipH="1">
            <a:off x="322532" y="3490457"/>
            <a:ext cx="3971684" cy="201611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5" descr="DSC01991"/>
          <p:cNvPicPr>
            <a:picLocks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8445219" y="4031068"/>
            <a:ext cx="2022185" cy="1486165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7" name="矩形 6"/>
          <p:cNvSpPr/>
          <p:nvPr/>
        </p:nvSpPr>
        <p:spPr>
          <a:xfrm>
            <a:off x="2453010" y="3017256"/>
            <a:ext cx="2592535" cy="67710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36000" tIns="0" rIns="0" bIns="0">
            <a:spAutoFit/>
          </a:bodyPr>
          <a:lstStyle/>
          <a:p>
            <a:pPr eaLnBrk="0" hangingPunct="0">
              <a:defRPr/>
            </a:pPr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造型、機身結構設計與零組件製造</a:t>
            </a:r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2834014" y="1264539"/>
          <a:ext cx="1648483" cy="16484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Impact" r:id="rId6" imgW="2286000" imgH="2286000" progId="PI3.Image">
                  <p:embed/>
                </p:oleObj>
              </mc:Choice>
              <mc:Fallback>
                <p:oleObj name="PhotoImpact" r:id="rId6" imgW="2286000" imgH="2286000" progId="PI3.Image">
                  <p:embed/>
                  <p:pic>
                    <p:nvPicPr>
                      <p:cNvPr id="5" name="物件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34014" y="1264539"/>
                        <a:ext cx="1648483" cy="16484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物件 31"/>
          <p:cNvGraphicFramePr>
            <a:graphicFrameLocks noChangeAspect="1"/>
          </p:cNvGraphicFramePr>
          <p:nvPr/>
        </p:nvGraphicFramePr>
        <p:xfrm>
          <a:off x="2427898" y="4130273"/>
          <a:ext cx="1618779" cy="901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Impact" r:id="rId8" imgW="14592240" imgH="8127720" progId="PI3.Image">
                  <p:embed/>
                </p:oleObj>
              </mc:Choice>
              <mc:Fallback>
                <p:oleObj name="PhotoImpact" r:id="rId8" imgW="14592240" imgH="8127720" progId="PI3.Image">
                  <p:embed/>
                  <p:pic>
                    <p:nvPicPr>
                      <p:cNvPr id="32" name="物件 3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427898" y="4130273"/>
                        <a:ext cx="1618779" cy="9017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物件 18"/>
          <p:cNvGraphicFramePr>
            <a:graphicFrameLocks noChangeAspect="1"/>
          </p:cNvGraphicFramePr>
          <p:nvPr/>
        </p:nvGraphicFramePr>
        <p:xfrm>
          <a:off x="5903520" y="3933056"/>
          <a:ext cx="1912600" cy="1755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Impact" r:id="rId10" imgW="2323800" imgH="2133360" progId="PI3.Image">
                  <p:embed/>
                </p:oleObj>
              </mc:Choice>
              <mc:Fallback>
                <p:oleObj name="PhotoImpact" r:id="rId10" imgW="2323800" imgH="2133360" progId="PI3.Image">
                  <p:embed/>
                  <p:pic>
                    <p:nvPicPr>
                      <p:cNvPr id="19" name="物件 1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903520" y="3933056"/>
                        <a:ext cx="1912600" cy="17558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/>
        </p:nvGraphicFramePr>
        <p:xfrm>
          <a:off x="5781670" y="2199487"/>
          <a:ext cx="2214135" cy="68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Impact" r:id="rId12" imgW="2401560" imgH="743400" progId="PI3.Image">
                  <p:embed/>
                </p:oleObj>
              </mc:Choice>
              <mc:Fallback>
                <p:oleObj name="PhotoImpact" r:id="rId12" imgW="2401560" imgH="743400" progId="PI3.Image">
                  <p:embed/>
                  <p:pic>
                    <p:nvPicPr>
                      <p:cNvPr id="17" name="物件 16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781670" y="2199487"/>
                        <a:ext cx="2214135" cy="68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物件 37"/>
          <p:cNvGraphicFramePr>
            <a:graphicFrameLocks noChangeAspect="1"/>
          </p:cNvGraphicFramePr>
          <p:nvPr/>
        </p:nvGraphicFramePr>
        <p:xfrm>
          <a:off x="5580936" y="1679952"/>
          <a:ext cx="2446738" cy="1418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Impact" r:id="rId14" imgW="3754800" imgH="2176200" progId="PI3.Image">
                  <p:embed/>
                </p:oleObj>
              </mc:Choice>
              <mc:Fallback>
                <p:oleObj name="PhotoImpact" r:id="rId14" imgW="3754800" imgH="2176200" progId="PI3.Image">
                  <p:embed/>
                  <p:pic>
                    <p:nvPicPr>
                      <p:cNvPr id="38" name="物件 37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580936" y="1679952"/>
                        <a:ext cx="2446738" cy="14183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肘形接點 2"/>
          <p:cNvCxnSpPr/>
          <p:nvPr/>
        </p:nvCxnSpPr>
        <p:spPr>
          <a:xfrm>
            <a:off x="4439816" y="2132857"/>
            <a:ext cx="1294234" cy="704007"/>
          </a:xfrm>
          <a:prstGeom prst="bentConnector3">
            <a:avLst>
              <a:gd name="adj1" fmla="val 50000"/>
            </a:avLst>
          </a:prstGeom>
          <a:ln w="38100" cmpd="sng">
            <a:solidFill>
              <a:srgbClr val="00009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肘形接點 17"/>
          <p:cNvCxnSpPr/>
          <p:nvPr/>
        </p:nvCxnSpPr>
        <p:spPr>
          <a:xfrm flipV="1">
            <a:off x="7752184" y="2203329"/>
            <a:ext cx="741512" cy="649608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19EC51C-65F7-CB61-071C-786F8ADE0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0DCACF-9AB4-4939-83DB-091BEB9C2FD4}" type="slidenum">
              <a:rPr lang="zh-TW" altLang="en-US" smtClean="0"/>
              <a:pPr>
                <a:defRPr/>
              </a:pPr>
              <a:t>55</a:t>
            </a:fld>
            <a:endParaRPr lang="zh-TW" altLang="en-US"/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938AE66B-8E0F-9FE4-13A7-423DD3CFB702}"/>
              </a:ext>
            </a:extLst>
          </p:cNvPr>
          <p:cNvGrpSpPr>
            <a:grpSpLocks noChangeAspect="1"/>
          </p:cNvGrpSpPr>
          <p:nvPr/>
        </p:nvGrpSpPr>
        <p:grpSpPr>
          <a:xfrm>
            <a:off x="823721" y="1003384"/>
            <a:ext cx="1603978" cy="1336243"/>
            <a:chOff x="1329194" y="1824771"/>
            <a:chExt cx="4480094" cy="3732272"/>
          </a:xfrm>
        </p:grpSpPr>
        <p:pic>
          <p:nvPicPr>
            <p:cNvPr id="9" name="Picture 8" descr="iOS 18 為iPhone 帶來前所未見的個人化、智慧功能與堅強實力- Apple (台灣)">
              <a:extLst>
                <a:ext uri="{FF2B5EF4-FFF2-40B4-BE49-F238E27FC236}">
                  <a16:creationId xmlns:a16="http://schemas.microsoft.com/office/drawing/2014/main" id="{60A6B0DD-57CD-702B-A363-F9B43474D0D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37" t="6442" r="21030" b="7226"/>
            <a:stretch/>
          </p:blipFill>
          <p:spPr bwMode="auto">
            <a:xfrm>
              <a:off x="4153121" y="1963938"/>
              <a:ext cx="1656167" cy="3431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iPhone 16 Pro 512GB White Titanium - od 6 109 zł - Swappie">
              <a:extLst>
                <a:ext uri="{FF2B5EF4-FFF2-40B4-BE49-F238E27FC236}">
                  <a16:creationId xmlns:a16="http://schemas.microsoft.com/office/drawing/2014/main" id="{D523DCC9-C57B-E1F8-4FF5-B56B34FE17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9194" y="1824771"/>
              <a:ext cx="3732272" cy="3732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標題 1">
            <a:extLst>
              <a:ext uri="{FF2B5EF4-FFF2-40B4-BE49-F238E27FC236}">
                <a16:creationId xmlns:a16="http://schemas.microsoft.com/office/drawing/2014/main" id="{F0D39444-B444-E248-6242-FD75BFCB4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948" y="160338"/>
            <a:ext cx="10796692" cy="865125"/>
          </a:xfrm>
        </p:spPr>
        <p:txBody>
          <a:bodyPr/>
          <a:lstStyle/>
          <a:p>
            <a:r>
              <a:rPr lang="zh-TW" altLang="en-US" sz="4000" b="1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DFKai-SB" panose="03000509000000000000" pitchFamily="49" charset="-120"/>
              </a:rPr>
              <a:t>專業群科分析－</a:t>
            </a:r>
            <a:r>
              <a:rPr lang="zh-TW" altLang="en-US" sz="4000" b="1" dirty="0">
                <a:solidFill>
                  <a:schemeClr val="accent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以智慧型手機、平板為例 </a:t>
            </a:r>
            <a:r>
              <a:rPr lang="en-US" altLang="zh-TW" sz="2800" b="1" dirty="0">
                <a:solidFill>
                  <a:schemeClr val="accent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2/5</a:t>
            </a:r>
            <a:endParaRPr lang="zh-TW" altLang="en-US" sz="3600" b="1" dirty="0">
              <a:solidFill>
                <a:schemeClr val="accent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465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 descr="data:image/jpeg;base64,/9j/4AAQSkZJRgABAQAAAQABAAD/2wCEAAkGBhAQEBAUDxAQDxAVDxUQEA8QFBIPEA8UFRQVFRQQFBQXHCceFx0jGRYWHy8gIyopLC4uFx4xNTAqNSYrLCkBCQoKDgwOGg8PGiwkHCQsMSksLCwsKTQqLSwsKSkpLCwsLCosLCksMCwsLCosLCwsLCwsKSksLywsLCwsKSwsKf/AABEIAM0A9gMBIgACEQEDEQH/xAAcAAAABwEBAAAAAAAAAAAAAAAAAQIEBQYHAwj/xABQEAABAwIDAgcIDQoGAgMBAAABAAIDBBEFEiETMQYHIjJBUXFhcnOBkbHB0RQVFyMzNUJSU1SSobMWQ2KCk5SistPhJTR0wsPSg/BVZKMk/8QAGgEAAgMBAQAAAAAAAAAAAAAAAAECAwQFBv/EADcRAAIBAgMFBAkDBAMAAAAAAAABAgMREiExBBMyUYEFQWGhFDNScZGxwdHwIiPhFUKy8TRikv/aAAwDAQACEQMRAD8A1pGgqjwx4w48PkbCyE1FQWCQtL9kyNpJDczrEkmx0A6NbaXnCEpvDHUC32RrK/dmn+oxfvD/AOkh7tE/1GL94f8A0lo9CrcvNfcjiRqiMBZV7tE/1GH94f8A0kfu0zfUIv3h/wDSR6HW5ea+4YkaqjWU+7VN9Qi/eH/0kPdqm+oRfvD/AOkj0Oty819wxI1ZHZZT7tc31CL94f8A0lyk49JmuaDhocD8pk5dbtvGLKL2Wqs2vNDujXEFlHu2zfUIv3l/9Jc5ePWVoucPjPcFS7+kh7JVSu15r7hdGuAIZe4vNOL8Jqioe+WeaV7nOLsmd4jjHQ1jL2aANNOrW5UWccI6X/tHIlRhB2lPP3MLnqrL3EMvcXlT29PW/wDaOQ9vj1v/AGjlHBS9vyYZnqvL3EMq8qe3x63/ALRyf09SXtDhI/XozO06xvRu6Xt+TDM9OZSisvM+0d9K/wC071pfsuX6xN+0l/7J7ul7fkwuz0rlRZSvNnsyX6xN+0l/7JBmcd8ryesueT50bul7fkwuz0tlSV5viLzzZn36LPeD5brSuKfhTJJDWMqpnOZTBkommdmLInh+Zrnu1IaYybk/KtuAQ6KwuUJXt4MLmjEJKqvB/jJpK2o2LGyxkk7F8oa1s9rkgAG7TYEgG2nd0VsVdSnKm7TVhiUSUiVYCUSUiQASCCNABgLDONB9sXm8FD+GFuiwjjU+NpvBQ/hha9kdqgnoQ4AISHRo4DolOXoNUVnEtRZUoolCwCcqGVGglkAWVJISykOKTA5vKY1r9CnUhTKqOhWWq8hoLEX2aO99aj6ulLGB2cG+8dSf4jzR3vpKg5Hndc26BfQLk1/WMmgbUqVpcFe9jXZwLi9rf3UOjDj1qNOUU/1K/UZOfk8/6QeT+6e0OHvjaWlwOtx0W7irMTuU25Nri+vRfVTWGbLO+xcQWuIbnBN2usNcvSHX8XSrd5R9jzFmSmxd1obB3X5kioY0Wym468wdfu2A5PYVxujeUfY8wzOjyQbItokILO7XyGPaN+oXekxV0VLXRtuDUOpY3EGxyMNQ948ZDAe44ptRbwmsoNiei7R4zmt5it+xavp9RMlqKrMBjlbe8UjJhbQnZuDsvjtbxr0gx4cARqCAQe4dQvNdMbt8S3jgHXbbDaN18xEIieekvhJid97CtfakP0xl0EidRJSJcQkJRI0EAJQRkIIANYRxq/G03gofwwt4WEcavxtN4KH8MLVsnGJkFTHRdHLlTbl1evQR4Ss5FJSikqLA5VEMj4nGLnjUDuA2P3XKbYVXbRpD77Rp16nNO49uh+5SDqgjQNuC3KbEC/RfXuJjQ4c2Ic4ucec46eILBCNbfNvh/LDysT1ZwbqIqdlQ9rRE/LYh13DMLtuFEOUhPjVQ+FkD5nugYQWRaBotoLkC5t0XJso9y0xxW/X5COEqZVW4p7KmVTzSs9UkgsR5o730lDBfa4Q1BqmVc1SYZG07I2NEEUha4RyvftA51nZTa1tDo5DEeaO99JTTBvzn6v8AuWSnQVfad23a/wBrltOOJpEfsH/Nd5ChsH/Nd5CrhhmESVGYtLGRsy7WeV7Y4oQ42DnOPYdBcm2gJSsQwh0dXLTMJle2odTsIGUyuD8jSG30ubaX6V0/6PSvh3mfuNG5jpcpuwf813kKeYTG4SDku1BG49voV0kwuhY8wyVcu1D8j5mQtdSMcNHC+cPe0G4zhvRcNOl4+SjfT1JilGV7JTG4bxe9rg9IO8HpBBSXZFOWk38BKjF9422bvmu8hQ2bvmu8hVtioomRsfUPkbtLmKKFjXyFgcW7Vxe5oa3M1wG8nKdwFyoYPnkgbA8SMncWxveNmWOZYyslbc5Sxpa42JBa4EXvYU/0yHt+XIW5XMhMDfRM2ns+mrJ75dl7Fc2PLzs2fMRe/Jt2FN4TCHSZoZXMLrxC5DmNudHEWBNreRWSno6WVzI4pp9o9wZHJLCxkD3ONmA5ZC9gcSBextfUb1GyNIuCLEXBB3gjeE12XF/3v4BuVzI9j4zJeJrmM05LjmN7am9+tJZRZ6SskH5qajcex4q4/O5q5YfvCsnBSg22H4+35tJTTDthfNKP5Fz9kla793zMrICgfoth4nqzNRzxH81VOy97I1r7/bMixfDnrSeKCsDa2pj+lpWyDqvC+1vJMfIuvtkcezPwzBGtEIkpJXnCQRSUpEUAJQRoIAMLCeNgf4tL4CE/wkehbusI42fjeX/Tw/yuWvZON+76oT0ICm3Lq9cqbcur1348JWcikpRSVFgEgggkASQ5LSHKLAbypnU80p5KmdTzSslUkgsR5o730lNMG/Ofq/7k7xHmjvfSU0wb85+r/uUNi/5y6/4svocSJF249iukGX8oXZv/AJGTLf5+d2z/AI8qqhli2RbsztfpM5tvvzezRd8Qxd0tVJUsBie6cztAOYxuL84sba2PTboXpqkHO68GvjY2NNsj27vErHjOJywVEg+VLh1HDPnBLv8ALUj379zs8Yue1cn4tRPkM0lHIZi7O+FswbSPedXHJkL2tLrnIHdwEDQM3YxtH1UlRG2eSdjgHk5djI6Rj9q0WO4NLQNLB3csk7yd3Hu8Oa+VhZvVFixm96bq9r6XJ2bEX/8A02n3qQwO+wjcJNlkxF020y7TK2KjfLPyPlchrRl6bgKLpa+J8MTKiOR4Y33qWF7Y5WtcS4xOzMcHtzOc4biC462Nh09tsr4TFG1kcQeGRPO12m1bknMzrDOXt5JsAA0NAAtdZZRbjht+fn5zLD2ixSibO1zKR1PyhspTMagUzr8ibYFoD8pscpeQLdNgoWsp3RvlY/V7JHxvNy67mOLXG536g6p9HV0rHNeynmLw7M2KWdr6dpGrc2WJr5ADbklwvbUnpj55XOL3PJc5znPe473OcS5zj2kkpxja+vV3+rCxD4fvC0fiRhD3Yo1250VOw9jvZIPnWcYfvC0viK+FxHvKXz1C8nR9VLp8znsy+CAxSPjdzo5HRO7WOLT94Vv4D1uxxKidfK10phf0XErHMa37ZZ5Aovh9Q+x8XrWgENdNtm93bNbISO5mc7yJsypMYbI0XdG9szR1ujcHtHlaF6KH7tJrmvmhHpVEUI5A4BzdQ4Bw7CLhGvLEhKIo0SAEoIyggA1hHGz8by/6eH+Vy3hYPxs/G8v+nh/lcteycb931QnoQFNuXV65Uy6vXfjwlZyKSlFJUWASJGgkASQ5LSHKLAbypnU80p5KmdTzSslUkgsR5o730lduA+XbuzvjjblsXS3yahwsba636LHuhccR5o730lWfihwDDqo1nthHJJk2OyyPkjtm2ue+RwvzWrFvlQr7x6L6qxZTdmSTWwWHxcGl+Vwa4uygglpJyA7+jdyVXKzCdmzNt6eXUNyxPc91zf8ARA6Dr6wr5jnAjCo3tFPTyOkkHIhkmnAjaN8jiH3Ou4dNj1I8N4vsOzObU07g+12mOoqDG4DeQL3BuRe5I6ulbafbUIvJP4o1JyisVjM0FP4xwNZ7ZyUtOzIA5vOllcxjTHGb5iSSSXX8aY4/wcFNCQ+MsmbXMhL2ySObJG6Fz7i5seUN4A3dq0Q7ehOagoO7dtS9tpXsO6F1429lvIbLuo/CsMzR3DZSATqM5HlCVVU7WscWl1wPnE2+9bqtSpBSk4qyz1/grba7iyYe2nyQlxjziW8rZDGQ9pc8EEPYbAMEZG+5c4AB2oZSVTdk9gjjOvJlDC15aHPJuSSRe7RbqFimEOGZyGsbK9x3MYXvcbC5s1up0BPiKQaNlrgu3fOd61H93N4V/wCv4FmMcP3haXxE/C4j3lL56hZrQb1pfET8LiXeUvnqF5il6qfQwvUjOPKgyV1NMN0tMWHtiedfJI3yKoUxu3xLU+PbD89FTzAXMVTlLulrJWkHxF7Y/uWT0D9F2+z53poTN+4AVu2wyidfMWwiFxN7l0JMTr37rFPlUPicrC6kqIj+aqiWjqZIxrv5xIr6uJtEMFWUfEaElEUaJUDCKJGggA1g/Gwf8Xm8BCP4L+lbwsG41/jefwUP4YWvZOPoJ6EBTbl2euNNuXZ678eErOJRISHQ9isWLYHTCqfGyqZE4va1kGylc1hcG2aZd2pN79F1VOai7P8ALW5e8CuIlK0WCNkfsnVDYp9o+PZGOR+rL3OcafJK5xYXG91o6hr4xE6WSUxyMEbW2+SdXE3GgUd5H8TCxHFIcn9TSwNaSypErtLM2Mkd9deU7QaapgU730/PiA3lTOp5pTyVM6rmlZauhJBYjzR3vpKu3EZsb1xmJFjTloAzB3w9wR5FScR5o730lXLiTGmIb9NgdBf6ZcraIY5tE4yw5lu4QkyV4LQ1+ZsUdNyhAGRsuXtJcdSDmP67R0KRoXgTE2cbBzZMxDrZt5YR3RoVXMYbPPWNLPeWxNygm0geCbl1iLDo0VnwykcA69ySQS9wHKK5yhGVXDc3Oco0MVin4nicFNi08j3usWtY7klxa3Yw2GmhPJP/ALdQ/DjhTFWQxBtw8VwcGZSBswx4Did1yTqO70rhw6bbEKgeD/CYqvXAnZ2NjtBrvtoV6yn2TQp0o11fFk9e/Ilicqab8DV+AvGWyloRTup3vfFmLHCQNZLtJXuIdybtsHnrvl6LqqYxV56eNliBFCIhd+fNrcuFwC25+TcgaAKCwmJ+Zw2p1bfmt6D/AHT+sicI3EyFwtqLNF/GFor01CNRqm02m73XJ/8AbxZXJWTyJ3AMU9jTxyEPLLOZKI3ZJDHIwsfkdplcAcwNxq0ahNa+OJr3ine+SEWEb5Ghj3DKL3aN2tx4guceFuzFrqnZ2sG3jvmvv3brab+tKlwZwY53stps1xtk32vpu6bfesi7VoN4kpaW7vuQ30SFw/eFpfESffcR8HS+eoWa0G9aVxE/DYj4Om89QuRTypS6GXvLvxlUAmwmuafkwGcdsJEv+xee8OevU08Ie1zXc1zS09hFj515WhgMMj43c6OR0Tu1ji0/eF0uzZ6rx+f+hM0zigrAyuqI/paUPHVeF+7yTHyLXFgvAmt2OJUT75WmYwu6ARKx0bWn9dzPIFvRVPaULVr81/A0EkpSSVzRhIIIIANYNxr/ABvP4KH8MLeVg3Gv8bz+Ch/DC1bJx9BPQgKXcuz1xpty7PXoI8JWcXi4PYntdie0qTPly3lbJkvfm5dL2/R6ulMiiKg0m7gPocVy1RnyX99kkyX+eHaZrdGbq6Fww2s2JcHN2jHxGKRlyzM02Nw4bjcBNkFHAvzwAeVU9OWkRwPjdpZxlLwNdeTlF9EwKWUhyilZAN5UzqeaU8lTOp5pWaroSQWI80d76SuXBzal0jYtoXG3JjzEusHE6N32Fz5V1xHmjvfSVIcX/B2rq3zuo5YYXx5AXSvfE73wSN5BY09AcDu3hZqNWNLasctFf/EtpyUXdi9nUam09gLuNn6AGxJ8YXH2ZJ9JJ9p3rWgScCuEDgQauksb399lBIIsRfZbrKJbxS4kd0uHnslmP/Gu3HtPZ/7n8E/salWj3lZoqF9XK0SvkMLDZ9iG2vYgF7ju1cesW6bhFwlwBlI+INmMhdIHCMkuMTbEZSbWdyg4X0vlV+o+L/FYoNk1mFklxO1c6Z0gB3hp2WhtYXXLG+LnF6pkDXPoGiJ2bSWY5zazSfetLC+7rXlnUfpTmuDE30vcoTjZ5WeK/S404F4hCynyOdSscaiV7jI5jJyNnDsmtc+J4LCRIDpcbwd4LHhjUNc+d7dlYxRE7Dkw5xDGJNnfozh29PYOKXFGuBz0Bsd21nH/ABJ5UcVuKPa5pNCARYkTT3/BXerbZszxuMs2mtH3ljnHNrvOmIYGABeVgcHRMLLXeGvBcZMpIvYAGw+cNR0xVZgxDMzXNcMpLr8hzHAOOTKTc8kA3GnKte4KstbwfxWOMF4wpmUg59pNd2t8mXY2dc9FlXKkV2XL/wDzMblGYMc+7rNtmuWXuRv69L7lw6NOGHhf58TnylGm7NrrqVmg3rSuIn4bEfB03nqFmmH71pfET8NiPg6bz1ClT9XPoXPU10rzfxg0OwxetaBla6UTN6AdqxshI/Wc7xgr0eViXHpQ5K6lmH52mMZ7YX3v5JR5FfsMrVLcwZUm1BYGyNF3RubK0dboyHt+8BelIpQ9rXN3OaHDsIuF5opjdq3fi9rBLhdGQb5Idge2EmI/yLd2pG8Yz6CRYURRpJXDJBIIIIANYNxr/G8/gofw1vKwbjX+N5/BQ/hhatk4+gnoQFNuXZ640y6vXoI8JWciiKMpJUWASCCCQAKQ5LKQVFgN5UzqeaU8lTOq5pWSroSQWI80d76Sn/AKVzTUFsjoz73YtJH0nSEwxHmjvfSVNcWlA2X2XmLhbZWy6b9rfzLk7TU3c3LkKdPeRwot9Lic2UAzguvblXcbdv8A7uUuPZMQa6RzMpOhbc7917HW+/S6OhwiNpBADnjc5wGY9WvYuuLVEos2ExCMsIcJRduYke+W1LrAGzbeMb1ljt9WcsMM+n8BHYIRjiqfMdwVs4ty2PuQAGuIIOmhBRV3CKWmsZnxxtOjbuLsxGt+vcCqvPE5xYI5JJjHYWaLAm989t19DppvJG5SeIYXDVyNkmzlzeZTglrpB9Gbm1y7Mb6aAa71OU6sH+7byLo0KU1+1fzJrDuEksovHJTvAtfWQa9ltE/mxSq3h0YsdzQ4jsPJJ8izijw8xzzvo5HRw8mINe0vsXOs8Zzuyjc43seu2tqxR+zia+EsjcDyn5mvL2kdI1ubkW07u66g6rvl8i1bNl+rLqKrfZEpvKC82Nr6BoPUOhMZsPdlPvZvlPd6O1caDhA6/Ldt7uynTmeNrNPGrFM0GNxFiC02LTcWsUpbTVjk2U1Nhpp3un46mN4d0eJaXxE/DYj4Om89Qsywv5PYPMtM4ifhsR8HTeeoW6Hq59PmRNdWbcetBnoYJQLmKqGY9TJGOaf4gxaSq1xjYft8Krm2JIgMzQN+aIiUW8bEqEsNSL8QZgVA/Ra9xOVuamqYiReKpztb0hkrAQfG9sn3rGsNetI4oqzJXTx/S0ubxwvFh5JXeRd3bI49mfhmJGuJJSklecJBIIIIAMLBuNb42n8FD+GFvCwfjX+Np/BQ/hhatl4+gnoQFNuXV65U25dXr0EeErORSSlFJKiwCQQQSACQUspBUWA3lTOp5pTyVM6nmlZKmhJBYjzR3vpKsvFIP87ewA2Jc4mwaBtbuJVaxDmjs9JU/wAVuOUVMK1tc5gZIIgGSAkPsJQdwO7MFxtthjco+76F1LKSJrFOFTyTsyIofku/PSN6Ha6NB6LhRJ4S6gPblaTlHKJeb6DuXU5L+TzySasg3JBLpnFt+q+gtuva9t996gajC8KEuePEo5LuvkkZI3J08k6j7vGlCooRwxy+JZOKnO0bW5yt8c729y82T/Byd1Q4RxFwjEkhkfcNlc2MnKxvRcm9+5bsTrheBFlbA18AexwkvqHEhriQddeux6QqY7hLFTytdC9srQeVGb5ZBuIJt4wesI63hfHUTGR/vbBcNiuSbkWL3WFugburuqmUW54jQrQeCTV1y06NZaDiesmjiyxFrSZA8vIu6/yQL6aut1qxDhB7KpYc4DpJC1xLspDA35mmmp377XVUbjlPpeRp6bcoXXaDEYLnYOaxjHckDOW3Iu4C+oFz/ZTlFYsl4jrygnaLumWibDo4rSRE5TZkjbC2Y8146tdLd0Kc4PyP2UzXG4bfIT0NLAbeI33daqlVjkJhc1soLtC0WdqWuB3203b1IU/CKliD8s1y5ti3lFp00I07qyVFKSz1L686Shgj3ZrPne68vMpWFbm9g8y0ziJ+GxHwdN56hZrhwtbxLSuIn4bEfB03nqF1Yern0+ZxzXSucsQc1zXbnAtPYRYpZRKgZ5WipzDLJE7nRyOid2scWE+UK18Da7Y4jQvJs0z7F2/UTNdE0HuZntPiTHjEodhi9YAMrXyNnb1ESsa5x+3n+9MmzljQ9urmFsrO+YQ5v3gL1NP92k1zXzRE9KlEkQzh7WvbzXNDx2OFx50sryxIJBEUEAGsH41x/i03gYT/AAW9C3cLCeNj43l8BD/KVr2Tj6CehX6bcur1ypty6vXfjwlZyKSUopKiwOkFM+Q2Y0uPcSZInNJDgWkbwRYhT2EsD4Y8oc4se/aMjfs3nNfKb3GlrdPR3LJrwhdrE0kGRrCJCNd9soJ6Tv8AL3VmVVueGw7EQkFKSSrmIbypnU80p5KmdTzSslXQkgsQ5o7PSVJcXojvU7RjX/B2zNDrfCX3qNxDmjs9JUlxfH/M9Pwf/IuTtPGycXY07glg9K6SWSSGF+za3I0sYWgvzDMRbWwB8qscAonuAbT0ju4IoTfyBU7Cak7HYvfsttVHli18rYHPFr7+Uy9lJRUZdDHGyvzPEli+QXc4W0DrWIOhN9PEsm8w5I006WNXC4U8H6OOdj2wwxQzMc+QNY0ZJGus8tAGgOZp8qpfCx0Do4BDCxrBWsG0yNaZBkk03aj1KzcNKvaRUNyHv2cpeRpchzGF1u65jlUMdqn7OnjNsnsxjx13ySC33qVNXqxfijPPJNHL2LH8xn2Wp/hlNHyhkZ0Hmt7q6YJg8lZURwRWD3k8p18rGgFznm3UAfHYdK0nCOLGGklvUSuri5nvdPHHsLlp5T3EyatF27yBr03AXp61WnTylryOVThOWaM/9ix/MZ9kIn0rLHkM3H5IV/4X8FoBGZKaCWCZpBdBYyCRhNi9uUuAtvNju3jUKiP3HsPmVdOUakbpEpJxdmVLD94WlcRXwuI+DpvPULNcP3jxLSuIr4XEe8pfPULkU/VS6HRepraIo0kqgZi3HlQ5KykmH5yndGe2F97+SX7gqfSuu1apx4UGegilA+Bqmk97I1zD/EWLJcPfovRdnzvTRFm88XVaJcLoz8yL2Of/AAOMX3hgPjViVA4nq29PVRE6x1Ae1vUyVg872Sfer8VxdphgqyXiSQESCCzgBYTxrn/FpvAQj+En0rdlhHGr8bTeCh/DC17Jx9BPQgabcur1zp9yU8rvrhKxBSEmVxvpfcueZ3d8iqcgO7XEbiQesaIlwzO7vkQzO7vkUcQHYpDkjM7u+RGCbaoxXA5SplU80p5ImdTuKzVNCSCxDmjs9JTzgTVsj9kZ5GR32ds7g29s97X7QmmIc0dnpKgn71ytoV5skjVuEeKUjKOmdT1UbqqKVtQW7Vjw9zhlMeUHQBriO7boUhFwwodkMpbnDc+QyRNERAFmsPyjc2F9wv1WWLoLK6SZfGs4qyPQnB/hBhLqGnpq2emkEWUB7qlrX55HAPfcG+heSb9Aud11UuHtFRQiE0tdTVLDWsI2c0Uj2tySF2bIbAN5Iv8ApBZQgpwjhknyK5PEj0TxV45hUNPM+SopGVgkcLzSxMkLMrcrYy48063t03v0K5YRwrw3K2R2JUb55I2bQmpiG4FwY2PNZgBcdN/WSRdeRF2o3WkZ3wHl0V9Sq6knJ95VCCikj2P+V2H/AF+j/eIf+yy7h57CZOZKarglE2d72RyRv2Tha/NO51769N1llkAEUqrpSugnBTVmOcP3haTxFfC4j3lL56hZxRbwtG4jPhcR8HTeeoUqfq59CT1NbJRIIKgZX+H+G+yMMrY7ZnbB0jAN5fFaVn8TAvPWGybl6ie0EEHUEWI7h3ry/JRmnqJoTe8Uz4bnQnI8tB8YF/Guv2bPVEWaHxTVmSvlj6JaXNf9KF7co8kj/ItcWDcEa3Y4hRPJsNuInd0TNdEAe5me0+Jbwqu0oWrX5r+BoCJBBc0YFhfGmP8AFpvBQ/hhbhJMGi5NliHGwQ2v24cDHJExtweY9l2lp6rjKR41q2VpVMxMrzXWCQ+ZRUmLN+cPKuDsSHzgupLaYrJMhYmWvuf7geddX1F2/wB226+1QDcUtudbxoe2v6f3ql7QmOxPOnvb1t6R2onS9xp7SD6VBe2x+f8Aeh7bH5/3pekILE4Zxl/uLedcHPUUMV/T+9JOIg73BHpCCxIvcmtSdCuAr2/OCTNVtI3hQlVi1qMc4gOSOz1qGY4Ne0ubnAcCWnQOAOrTbrVhkiD2ixvomDsMPUsleEt48hoj62Zr3ucyNsTSSQ1t7DUnpPmsO4uFlK+1Z6kPas9SpwS5MZFWU9wXxyGmzbWN7iXNIcxsbiAA645Y7oTb2rPUj9qz1IwS5MCPrpQ+WRzb2dI5wuADYuJF7aLkw2IPUbqV9qz1IjhR6kYJcmBKWXeaVhY1rWWItd5y3cdb7hfUnpJ0aLW1XRsLLDlN3daPYs+c3yowS5AFRDULReIz4XEfB03nqFQYTG3UuHi1K0DiNiObEH25BFPGHdBc3bOc3xBzT+sFdGLVOV1y+Yu81hJQRLMMCwjjZwk0+KOkAOSojbMD0Z2gRyNH2Wn9dbsSqjxk8EjiFJ70AamEmWDcC/Sz4bndmAHja1atlqbuom9HkJmNbVzWhzOey0jO+aczT5QF6Op6gSMY9vNexrx2OAI868100tgWuBa4Etc0ggtINiCDqCCLWW88BZL4ZQ9ymYzxMGQfcF0e00nGMhInSjRILiEhD4w7eLphUcHqeTnxMd2gFSKNAEE7gZSH8xH9hvqSfyKpPoY/sN9SsAQQBAfkVSfQxfYb6kf5E0n0MX2G+pT6O6AK/wDkTSfQxfYb6kf5E0n0MX2G+pWBBAFf/Imk+hi+w31I/wAiaT6GL7DfUrAhdAEAOBVJ9DF9hvqQm4HwAciKIHvG+pWFBAGV4vxRNme57XuhJN3bINAJ6Tlta/dUf7iZ+tTfZj9S2RCynvJLvAxv3Ez9am+zH6kPcTP1qb7MfqWyWQsnvJ8xWMb9xM/WpvJH6kPcUP1qb7Mf/VbJZFZLeT5hYxz3FD9am8kf/VF7ih+tTeSP1LZLIWT3k+YWMb9xQ/Wpvsx+pD3FT9am+zH6lsaFkbyfMLGOt4lv/szHuWZ6lbeDvBOWjY1kUhbGDfKAAHE73G28nrV0sgoucnqxnOBpAFzcpT+4jJRKIEVXR1B+De0douoGrosUPMqWN/8AHf0q5IiEAZFivFvW1Epllni2juc9sWQv6LusdTbp3q4cHaGugZHG+SMxsaGNa1mWzWiwG/qVsshZTdSUkot5IAggjQUAP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zh-TW" altLang="en-US"/>
          </a:p>
        </p:txBody>
      </p:sp>
      <p:sp>
        <p:nvSpPr>
          <p:cNvPr id="29699" name="AutoShape 4" descr="data:image/jpeg;base64,/9j/4AAQSkZJRgABAQAAAQABAAD/2wCEAAkGBhAQEBAUDxAQDxAVDxUQEA8QFBIPEA8UFRQVFRQQFBQXHCceFx0jGRYWHy8gIyopLC4uFx4xNTAqNSYrLCkBCQoKDgwOGg8PGiwkHCQsMSksLCwsKTQqLSwsKSkpLCwsLCosLCksMCwsLCosLCwsLCwsKSksLywsLCwsKSwsKf/AABEIAM0A9gMBIgACEQEDEQH/xAAcAAAABwEBAAAAAAAAAAAAAAAAAQIEBQYHAwj/xABQEAABAwIDAgcIDQoGAgMBAAABAAIDBBEFEiETMQYHIjJBUXFhcnOBkbHB0RQVFyMzNUJSU1SSobMWQ2KCk5SistPhJTR0wsPSg/BVZKMk/8QAGgEAAgMBAQAAAAAAAAAAAAAAAAECAwQFBv/EADcRAAIBAgMFBAkDBAMAAAAAAAABAgMREiExBBMyUYEFQWGhFDNScZGxwdHwIiPhFUKy8TRikv/aAAwDAQACEQMRAD8A1pGgqjwx4w48PkbCyE1FQWCQtL9kyNpJDczrEkmx0A6NbaXnCEpvDHUC32RrK/dmn+oxfvD/AOkh7tE/1GL94f8A0lo9CrcvNfcjiRqiMBZV7tE/1GH94f8A0kfu0zfUIv3h/wDSR6HW5ea+4YkaqjWU+7VN9Qi/eH/0kPdqm+oRfvD/AOkj0Oty819wxI1ZHZZT7tc31CL94f8A0lyk49JmuaDhocD8pk5dbtvGLKL2Wqs2vNDujXEFlHu2zfUIv3l/9Jc5ePWVoucPjPcFS7+kh7JVSu15r7hdGuAIZe4vNOL8Jqioe+WeaV7nOLsmd4jjHQ1jL2aANNOrW5UWccI6X/tHIlRhB2lPP3MLnqrL3EMvcXlT29PW/wDaOQ9vj1v/AGjlHBS9vyYZnqvL3EMq8qe3x63/ALRyf09SXtDhI/XozO06xvRu6Xt+TDM9OZSisvM+0d9K/wC071pfsuX6xN+0l/7J7ul7fkwuz0rlRZSvNnsyX6xN+0l/7JBmcd8ryesueT50bul7fkwuz0tlSV5viLzzZn36LPeD5brSuKfhTJJDWMqpnOZTBkommdmLInh+Zrnu1IaYybk/KtuAQ6KwuUJXt4MLmjEJKqvB/jJpK2o2LGyxkk7F8oa1s9rkgAG7TYEgG2nd0VsVdSnKm7TVhiUSUiVYCUSUiQASCCNABgLDONB9sXm8FD+GFuiwjjU+NpvBQ/hha9kdqgnoQ4AISHRo4DolOXoNUVnEtRZUoolCwCcqGVGglkAWVJISykOKTA5vKY1r9CnUhTKqOhWWq8hoLEX2aO99aj6ulLGB2cG+8dSf4jzR3vpKg5Hndc26BfQLk1/WMmgbUqVpcFe9jXZwLi9rf3UOjDj1qNOUU/1K/UZOfk8/6QeT+6e0OHvjaWlwOtx0W7irMTuU25Nri+vRfVTWGbLO+xcQWuIbnBN2usNcvSHX8XSrd5R9jzFmSmxd1obB3X5kioY0Wym468wdfu2A5PYVxujeUfY8wzOjyQbItokILO7XyGPaN+oXekxV0VLXRtuDUOpY3EGxyMNQ948ZDAe44ptRbwmsoNiei7R4zmt5it+xavp9RMlqKrMBjlbe8UjJhbQnZuDsvjtbxr0gx4cARqCAQe4dQvNdMbt8S3jgHXbbDaN18xEIieekvhJid97CtfakP0xl0EidRJSJcQkJRI0EAJQRkIIANYRxq/G03gofwwt4WEcavxtN4KH8MLVsnGJkFTHRdHLlTbl1evQR4Ss5FJSikqLA5VEMj4nGLnjUDuA2P3XKbYVXbRpD77Rp16nNO49uh+5SDqgjQNuC3KbEC/RfXuJjQ4c2Ic4ucec46eILBCNbfNvh/LDysT1ZwbqIqdlQ9rRE/LYh13DMLtuFEOUhPjVQ+FkD5nugYQWRaBotoLkC5t0XJso9y0xxW/X5COEqZVW4p7KmVTzSs9UkgsR5o730lDBfa4Q1BqmVc1SYZG07I2NEEUha4RyvftA51nZTa1tDo5DEeaO99JTTBvzn6v8AuWSnQVfad23a/wBrltOOJpEfsH/Nd5ChsH/Nd5CrhhmESVGYtLGRsy7WeV7Y4oQ42DnOPYdBcm2gJSsQwh0dXLTMJle2odTsIGUyuD8jSG30ubaX6V0/6PSvh3mfuNG5jpcpuwf813kKeYTG4SDku1BG49voV0kwuhY8wyVcu1D8j5mQtdSMcNHC+cPe0G4zhvRcNOl4+SjfT1JilGV7JTG4bxe9rg9IO8HpBBSXZFOWk38BKjF9422bvmu8hQ2bvmu8hVtioomRsfUPkbtLmKKFjXyFgcW7Vxe5oa3M1wG8nKdwFyoYPnkgbA8SMncWxveNmWOZYyslbc5Sxpa42JBa4EXvYU/0yHt+XIW5XMhMDfRM2ns+mrJ75dl7Fc2PLzs2fMRe/Jt2FN4TCHSZoZXMLrxC5DmNudHEWBNreRWSno6WVzI4pp9o9wZHJLCxkD3ONmA5ZC9gcSBextfUb1GyNIuCLEXBB3gjeE12XF/3v4BuVzI9j4zJeJrmM05LjmN7am9+tJZRZ6SskH5qajcex4q4/O5q5YfvCsnBSg22H4+35tJTTDthfNKP5Fz9kla793zMrICgfoth4nqzNRzxH81VOy97I1r7/bMixfDnrSeKCsDa2pj+lpWyDqvC+1vJMfIuvtkcezPwzBGtEIkpJXnCQRSUpEUAJQRoIAMLCeNgf4tL4CE/wkehbusI42fjeX/Tw/yuWvZON+76oT0ICm3Lq9cqbcur1348JWcikpRSVFgEgggkASQ5LSHKLAbypnU80p5KmdTzSslUkgsR5o730lNMG/Ofq/7k7xHmjvfSU0wb85+r/uUNi/5y6/4svocSJF249iukGX8oXZv/AJGTLf5+d2z/AI8qqhli2RbsztfpM5tvvzezRd8Qxd0tVJUsBie6cztAOYxuL84sba2PTboXpqkHO68GvjY2NNsj27vErHjOJywVEg+VLh1HDPnBLv8ALUj379zs8Yue1cn4tRPkM0lHIZi7O+FswbSPedXHJkL2tLrnIHdwEDQM3YxtH1UlRG2eSdjgHk5djI6Rj9q0WO4NLQNLB3csk7yd3Hu8Oa+VhZvVFixm96bq9r6XJ2bEX/8A02n3qQwO+wjcJNlkxF020y7TK2KjfLPyPlchrRl6bgKLpa+J8MTKiOR4Y33qWF7Y5WtcS4xOzMcHtzOc4biC462Nh09tsr4TFG1kcQeGRPO12m1bknMzrDOXt5JsAA0NAAtdZZRbjht+fn5zLD2ixSibO1zKR1PyhspTMagUzr8ibYFoD8pscpeQLdNgoWsp3RvlY/V7JHxvNy67mOLXG536g6p9HV0rHNeynmLw7M2KWdr6dpGrc2WJr5ADbklwvbUnpj55XOL3PJc5znPe473OcS5zj2kkpxja+vV3+rCxD4fvC0fiRhD3Yo1250VOw9jvZIPnWcYfvC0viK+FxHvKXz1C8nR9VLp8znsy+CAxSPjdzo5HRO7WOLT94Vv4D1uxxKidfK10phf0XErHMa37ZZ5Aovh9Q+x8XrWgENdNtm93bNbISO5mc7yJsypMYbI0XdG9szR1ujcHtHlaF6KH7tJrmvmhHpVEUI5A4BzdQ4Bw7CLhGvLEhKIo0SAEoIyggA1hHGz8by/6eH+Vy3hYPxs/G8v+nh/lcteycb931QnoQFNuXV65Uy6vXfjwlZyKSlFJUWASJGgkASQ5LSHKLAbypnU80p5KmdTzSslUkgsR5o730lduA+XbuzvjjblsXS3yahwsba636LHuhccR5o730lWfihwDDqo1nthHJJk2OyyPkjtm2ue+RwvzWrFvlQr7x6L6qxZTdmSTWwWHxcGl+Vwa4uygglpJyA7+jdyVXKzCdmzNt6eXUNyxPc91zf8ARA6Dr6wr5jnAjCo3tFPTyOkkHIhkmnAjaN8jiH3Ou4dNj1I8N4vsOzObU07g+12mOoqDG4DeQL3BuRe5I6ulbafbUIvJP4o1JyisVjM0FP4xwNZ7ZyUtOzIA5vOllcxjTHGb5iSSSXX8aY4/wcFNCQ+MsmbXMhL2ySObJG6Fz7i5seUN4A3dq0Q7ehOagoO7dtS9tpXsO6F1429lvIbLuo/CsMzR3DZSATqM5HlCVVU7WscWl1wPnE2+9bqtSpBSk4qyz1/grba7iyYe2nyQlxjziW8rZDGQ9pc8EEPYbAMEZG+5c4AB2oZSVTdk9gjjOvJlDC15aHPJuSSRe7RbqFimEOGZyGsbK9x3MYXvcbC5s1up0BPiKQaNlrgu3fOd61H93N4V/wCv4FmMcP3haXxE/C4j3lL56hZrQb1pfET8LiXeUvnqF5il6qfQwvUjOPKgyV1NMN0tMWHtiedfJI3yKoUxu3xLU+PbD89FTzAXMVTlLulrJWkHxF7Y/uWT0D9F2+z53poTN+4AVu2wyidfMWwiFxN7l0JMTr37rFPlUPicrC6kqIj+aqiWjqZIxrv5xIr6uJtEMFWUfEaElEUaJUDCKJGggA1g/Gwf8Xm8BCP4L+lbwsG41/jefwUP4YWvZOPoJ6EBTbl2euNNuXZ678eErOJRISHQ9isWLYHTCqfGyqZE4va1kGylc1hcG2aZd2pN79F1VOai7P8ALW5e8CuIlK0WCNkfsnVDYp9o+PZGOR+rL3OcafJK5xYXG91o6hr4xE6WSUxyMEbW2+SdXE3GgUd5H8TCxHFIcn9TSwNaSypErtLM2Mkd9deU7QaapgU730/PiA3lTOp5pTyVM6rmlZauhJBYjzR3vpKu3EZsb1xmJFjTloAzB3w9wR5FScR5o730lXLiTGmIb9NgdBf6ZcraIY5tE4yw5lu4QkyV4LQ1+ZsUdNyhAGRsuXtJcdSDmP67R0KRoXgTE2cbBzZMxDrZt5YR3RoVXMYbPPWNLPeWxNygm0geCbl1iLDo0VnwykcA69ySQS9wHKK5yhGVXDc3Oco0MVin4nicFNi08j3usWtY7klxa3Yw2GmhPJP/ALdQ/DjhTFWQxBtw8VwcGZSBswx4Did1yTqO70rhw6bbEKgeD/CYqvXAnZ2NjtBrvtoV6yn2TQp0o11fFk9e/Ilicqab8DV+AvGWyloRTup3vfFmLHCQNZLtJXuIdybtsHnrvl6LqqYxV56eNliBFCIhd+fNrcuFwC25+TcgaAKCwmJ+Zw2p1bfmt6D/AHT+sicI3EyFwtqLNF/GFor01CNRqm02m73XJ/8AbxZXJWTyJ3AMU9jTxyEPLLOZKI3ZJDHIwsfkdplcAcwNxq0ahNa+OJr3ine+SEWEb5Ghj3DKL3aN2tx4guceFuzFrqnZ2sG3jvmvv3brab+tKlwZwY53stps1xtk32vpu6bfesi7VoN4kpaW7vuQ30SFw/eFpfESffcR8HS+eoWa0G9aVxE/DYj4Om89QuRTypS6GXvLvxlUAmwmuafkwGcdsJEv+xee8OevU08Ie1zXc1zS09hFj515WhgMMj43c6OR0Tu1ji0/eF0uzZ6rx+f+hM0zigrAyuqI/paUPHVeF+7yTHyLXFgvAmt2OJUT75WmYwu6ARKx0bWn9dzPIFvRVPaULVr81/A0EkpSSVzRhIIIIANYNxr/ABvP4KH8MLeVg3Gv8bz+Ch/DC1bJx9BPQgKXcuz1xpty7PXoI8JWcXi4PYntdie0qTPly3lbJkvfm5dL2/R6ulMiiKg0m7gPocVy1RnyX99kkyX+eHaZrdGbq6Fww2s2JcHN2jHxGKRlyzM02Nw4bjcBNkFHAvzwAeVU9OWkRwPjdpZxlLwNdeTlF9EwKWUhyilZAN5UzqeaU8lTOp5pWaroSQWI80d76SuXBzal0jYtoXG3JjzEusHE6N32Fz5V1xHmjvfSVIcX/B2rq3zuo5YYXx5AXSvfE73wSN5BY09AcDu3hZqNWNLasctFf/EtpyUXdi9nUam09gLuNn6AGxJ8YXH2ZJ9JJ9p3rWgScCuEDgQauksb399lBIIsRfZbrKJbxS4kd0uHnslmP/Gu3HtPZ/7n8E/salWj3lZoqF9XK0SvkMLDZ9iG2vYgF7ju1cesW6bhFwlwBlI+INmMhdIHCMkuMTbEZSbWdyg4X0vlV+o+L/FYoNk1mFklxO1c6Z0gB3hp2WhtYXXLG+LnF6pkDXPoGiJ2bSWY5zazSfetLC+7rXlnUfpTmuDE30vcoTjZ5WeK/S404F4hCynyOdSscaiV7jI5jJyNnDsmtc+J4LCRIDpcbwd4LHhjUNc+d7dlYxRE7Dkw5xDGJNnfozh29PYOKXFGuBz0Bsd21nH/ABJ5UcVuKPa5pNCARYkTT3/BXerbZszxuMs2mtH3ljnHNrvOmIYGABeVgcHRMLLXeGvBcZMpIvYAGw+cNR0xVZgxDMzXNcMpLr8hzHAOOTKTc8kA3GnKte4KstbwfxWOMF4wpmUg59pNd2t8mXY2dc9FlXKkV2XL/wDzMblGYMc+7rNtmuWXuRv69L7lw6NOGHhf58TnylGm7NrrqVmg3rSuIn4bEfB03nqFmmH71pfET8NiPg6bz1ClT9XPoXPU10rzfxg0OwxetaBla6UTN6AdqxshI/Wc7xgr0eViXHpQ5K6lmH52mMZ7YX3v5JR5FfsMrVLcwZUm1BYGyNF3RubK0dboyHt+8BelIpQ9rXN3OaHDsIuF5opjdq3fi9rBLhdGQb5Idge2EmI/yLd2pG8Yz6CRYURRpJXDJBIIIIANYNxr/G8/gofw1vKwbjX+N5/BQ/hhatk4+gnoQFNuXZ640y6vXoI8JWciiKMpJUWASCCCQAKQ5LKQVFgN5UzqeaU8lTOq5pWSroSQWI80d76Sn/AKVzTUFsjoz73YtJH0nSEwxHmjvfSVNcWlA2X2XmLhbZWy6b9rfzLk7TU3c3LkKdPeRwot9Lic2UAzguvblXcbdv8A7uUuPZMQa6RzMpOhbc7917HW+/S6OhwiNpBADnjc5wGY9WvYuuLVEos2ExCMsIcJRduYke+W1LrAGzbeMb1ljt9WcsMM+n8BHYIRjiqfMdwVs4ty2PuQAGuIIOmhBRV3CKWmsZnxxtOjbuLsxGt+vcCqvPE5xYI5JJjHYWaLAm989t19DppvJG5SeIYXDVyNkmzlzeZTglrpB9Gbm1y7Mb6aAa71OU6sH+7byLo0KU1+1fzJrDuEksovHJTvAtfWQa9ltE/mxSq3h0YsdzQ4jsPJJ8izijw8xzzvo5HRw8mINe0vsXOs8Zzuyjc43seu2tqxR+zia+EsjcDyn5mvL2kdI1ubkW07u66g6rvl8i1bNl+rLqKrfZEpvKC82Nr6BoPUOhMZsPdlPvZvlPd6O1caDhA6/Ldt7uynTmeNrNPGrFM0GNxFiC02LTcWsUpbTVjk2U1Nhpp3un46mN4d0eJaXxE/DYj4Om89Qsywv5PYPMtM4ifhsR8HTeeoW6Hq59PmRNdWbcetBnoYJQLmKqGY9TJGOaf4gxaSq1xjYft8Krm2JIgMzQN+aIiUW8bEqEsNSL8QZgVA/Ra9xOVuamqYiReKpztb0hkrAQfG9sn3rGsNetI4oqzJXTx/S0ubxwvFh5JXeRd3bI49mfhmJGuJJSklecJBIIIIAMLBuNb42n8FD+GFvCwfjX+Np/BQ/hhatl4+gnoQFNuXV65U25dXr0EeErORSSlFJKiwCQQQSACQUspBUWA3lTOp5pTyVM6nmlZKmhJBYjzR3vpKsvFIP87ewA2Jc4mwaBtbuJVaxDmjs9JU/wAVuOUVMK1tc5gZIIgGSAkPsJQdwO7MFxtthjco+76F1LKSJrFOFTyTsyIofku/PSN6Ha6NB6LhRJ4S6gPblaTlHKJeb6DuXU5L+TzySasg3JBLpnFt+q+gtuva9t996gajC8KEuePEo5LuvkkZI3J08k6j7vGlCooRwxy+JZOKnO0bW5yt8c729y82T/Byd1Q4RxFwjEkhkfcNlc2MnKxvRcm9+5bsTrheBFlbA18AexwkvqHEhriQddeux6QqY7hLFTytdC9srQeVGb5ZBuIJt4wesI63hfHUTGR/vbBcNiuSbkWL3WFugburuqmUW54jQrQeCTV1y06NZaDiesmjiyxFrSZA8vIu6/yQL6aut1qxDhB7KpYc4DpJC1xLspDA35mmmp377XVUbjlPpeRp6bcoXXaDEYLnYOaxjHckDOW3Iu4C+oFz/ZTlFYsl4jrygnaLumWibDo4rSRE5TZkjbC2Y8146tdLd0Kc4PyP2UzXG4bfIT0NLAbeI33daqlVjkJhc1soLtC0WdqWuB3203b1IU/CKliD8s1y5ti3lFp00I07qyVFKSz1L686Shgj3ZrPne68vMpWFbm9g8y0ziJ+GxHwdN56hZrhwtbxLSuIn4bEfB03nqF1Yern0+ZxzXSucsQc1zXbnAtPYRYpZRKgZ5WipzDLJE7nRyOid2scWE+UK18Da7Y4jQvJs0z7F2/UTNdE0HuZntPiTHjEodhi9YAMrXyNnb1ESsa5x+3n+9MmzljQ9urmFsrO+YQ5v3gL1NP92k1zXzRE9KlEkQzh7WvbzXNDx2OFx50sryxIJBEUEAGsH41x/i03gYT/AAW9C3cLCeNj43l8BD/KVr2Tj6CehX6bcur1ypty6vXfjwlZyKSUopKiwOkFM+Q2Y0uPcSZInNJDgWkbwRYhT2EsD4Y8oc4se/aMjfs3nNfKb3GlrdPR3LJrwhdrE0kGRrCJCNd9soJ6Tv8AL3VmVVueGw7EQkFKSSrmIbypnU80p5KmdTzSslXQkgsQ5o7PSVJcXojvU7RjX/B2zNDrfCX3qNxDmjs9JUlxfH/M9Pwf/IuTtPGycXY07glg9K6SWSSGF+za3I0sYWgvzDMRbWwB8qscAonuAbT0ju4IoTfyBU7Cak7HYvfsttVHli18rYHPFr7+Uy9lJRUZdDHGyvzPEli+QXc4W0DrWIOhN9PEsm8w5I006WNXC4U8H6OOdj2wwxQzMc+QNY0ZJGus8tAGgOZp8qpfCx0Do4BDCxrBWsG0yNaZBkk03aj1KzcNKvaRUNyHv2cpeRpchzGF1u65jlUMdqn7OnjNsnsxjx13ySC33qVNXqxfijPPJNHL2LH8xn2Wp/hlNHyhkZ0Hmt7q6YJg8lZURwRWD3k8p18rGgFznm3UAfHYdK0nCOLGGklvUSuri5nvdPHHsLlp5T3EyatF27yBr03AXp61WnTylryOVThOWaM/9ix/MZ9kIn0rLHkM3H5IV/4X8FoBGZKaCWCZpBdBYyCRhNi9uUuAtvNju3jUKiP3HsPmVdOUakbpEpJxdmVLD94WlcRXwuI+DpvPULNcP3jxLSuIr4XEe8pfPULkU/VS6HRepraIo0kqgZi3HlQ5KykmH5yndGe2F97+SX7gqfSuu1apx4UGegilA+Bqmk97I1zD/EWLJcPfovRdnzvTRFm88XVaJcLoz8yL2Of/AAOMX3hgPjViVA4nq29PVRE6x1Ae1vUyVg872Sfer8VxdphgqyXiSQESCCzgBYTxrn/FpvAQj+En0rdlhHGr8bTeCh/DC17Jx9BPQgabcur1zp9yU8rvrhKxBSEmVxvpfcueZ3d8iqcgO7XEbiQesaIlwzO7vkQzO7vkUcQHYpDkjM7u+RGCbaoxXA5SplU80p5ImdTuKzVNCSCxDmjs9JTzgTVsj9kZ5GR32ds7g29s97X7QmmIc0dnpKgn71ytoV5skjVuEeKUjKOmdT1UbqqKVtQW7Vjw9zhlMeUHQBriO7boUhFwwodkMpbnDc+QyRNERAFmsPyjc2F9wv1WWLoLK6SZfGs4qyPQnB/hBhLqGnpq2emkEWUB7qlrX55HAPfcG+heSb9Aud11UuHtFRQiE0tdTVLDWsI2c0Uj2tySF2bIbAN5Iv8ApBZQgpwjhknyK5PEj0TxV45hUNPM+SopGVgkcLzSxMkLMrcrYy48063t03v0K5YRwrw3K2R2JUb55I2bQmpiG4FwY2PNZgBcdN/WSRdeRF2o3WkZ3wHl0V9Sq6knJ95VCCikj2P+V2H/AF+j/eIf+yy7h57CZOZKarglE2d72RyRv2Tha/NO51769N1llkAEUqrpSugnBTVmOcP3haTxFfC4j3lL56hZxRbwtG4jPhcR8HTeeoUqfq59CT1NbJRIIKgZX+H+G+yMMrY7ZnbB0jAN5fFaVn8TAvPWGybl6ie0EEHUEWI7h3ry/JRmnqJoTe8Uz4bnQnI8tB8YF/Guv2bPVEWaHxTVmSvlj6JaXNf9KF7co8kj/ItcWDcEa3Y4hRPJsNuInd0TNdEAe5me0+Jbwqu0oWrX5r+BoCJBBc0YFhfGmP8AFpvBQ/hhbhJMGi5NliHGwQ2v24cDHJExtweY9l2lp6rjKR41q2VpVMxMrzXWCQ+ZRUmLN+cPKuDsSHzgupLaYrJMhYmWvuf7geddX1F2/wB226+1QDcUtudbxoe2v6f3ql7QmOxPOnvb1t6R2onS9xp7SD6VBe2x+f8Aeh7bH5/3pekILE4Zxl/uLedcHPUUMV/T+9JOIg73BHpCCxIvcmtSdCuAr2/OCTNVtI3hQlVi1qMc4gOSOz1qGY4Ne0ubnAcCWnQOAOrTbrVhkiD2ixvomDsMPUsleEt48hoj62Zr3ucyNsTSSQ1t7DUnpPmsO4uFlK+1Z6kPas9SpwS5MZFWU9wXxyGmzbWN7iXNIcxsbiAA645Y7oTb2rPUj9qz1IwS5MCPrpQ+WRzb2dI5wuADYuJF7aLkw2IPUbqV9qz1IjhR6kYJcmBKWXeaVhY1rWWItd5y3cdb7hfUnpJ0aLW1XRsLLDlN3daPYs+c3yowS5AFRDULReIz4XEfB03nqFQYTG3UuHi1K0DiNiObEH25BFPGHdBc3bOc3xBzT+sFdGLVOV1y+Yu81hJQRLMMCwjjZwk0+KOkAOSojbMD0Z2gRyNH2Wn9dbsSqjxk8EjiFJ70AamEmWDcC/Sz4bndmAHja1atlqbuom9HkJmNbVzWhzOey0jO+aczT5QF6Op6gSMY9vNexrx2OAI868100tgWuBa4Etc0ggtINiCDqCCLWW88BZL4ZQ9ymYzxMGQfcF0e00nGMhInSjRILiEhD4w7eLphUcHqeTnxMd2gFSKNAEE7gZSH8xH9hvqSfyKpPoY/sN9SsAQQBAfkVSfQxfYb6kf5E0n0MX2G+pT6O6AK/wDkTSfQxfYb6kf5E0n0MX2G+pWBBAFf/Imk+hi+w31I/wAiaT6GL7DfUrAhdAEAOBVJ9DF9hvqQm4HwAciKIHvG+pWFBAGV4vxRNme57XuhJN3bINAJ6Tlta/dUf7iZ+tTfZj9S2RCynvJLvAxv3Ez9am+zH6kPcTP1qb7MfqWyWQsnvJ8xWMb9xM/WpvJH6kPcUP1qb7Mf/VbJZFZLeT5hYxz3FD9am8kf/VF7ih+tTeSP1LZLIWT3k+YWMb9xQ/Wpvsx+pD3FT9am+zH6lsaFkbyfMLGOt4lv/szHuWZ6lbeDvBOWjY1kUhbGDfKAAHE73G28nrV0sgoucnqxnOBpAFzcpT+4jJRKIEVXR1B+De0douoGrosUPMqWN/8AHf0q5IiEAZFivFvW1Epllni2juc9sWQv6LusdTbp3q4cHaGugZHG+SMxsaGNa1mWzWiwG/qVsshZTdSUkot5IAggjQUAP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zh-TW" altLang="en-US"/>
          </a:p>
        </p:txBody>
      </p:sp>
      <p:cxnSp>
        <p:nvCxnSpPr>
          <p:cNvPr id="3" name="肘形接點 2"/>
          <p:cNvCxnSpPr>
            <a:endCxn id="4104" idx="1"/>
          </p:cNvCxnSpPr>
          <p:nvPr/>
        </p:nvCxnSpPr>
        <p:spPr>
          <a:xfrm flipV="1">
            <a:off x="4528479" y="2606205"/>
            <a:ext cx="1354137" cy="957994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肘形接點 10"/>
          <p:cNvCxnSpPr>
            <a:endCxn id="4102" idx="1"/>
          </p:cNvCxnSpPr>
          <p:nvPr/>
        </p:nvCxnSpPr>
        <p:spPr>
          <a:xfrm>
            <a:off x="4454525" y="3563938"/>
            <a:ext cx="1354138" cy="1255712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肘形接點 17"/>
          <p:cNvCxnSpPr>
            <a:stCxn id="4104" idx="3"/>
            <a:endCxn id="29709" idx="1"/>
          </p:cNvCxnSpPr>
          <p:nvPr/>
        </p:nvCxnSpPr>
        <p:spPr>
          <a:xfrm flipV="1">
            <a:off x="7898144" y="2082549"/>
            <a:ext cx="646128" cy="523657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706" name="Picture 4" descr="https://encrypted-tbn2.gstatic.com/images?q=tbn:ANd9GcS1GZUST8iYk2JcE8VYXZZti-vgo_C3e204s_wV_4CK4iBWFrFt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534978" y="3782485"/>
            <a:ext cx="2018995" cy="1512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 descr="http://www.tw.nxp.com/scale-image/w-800/wcm_documents/news/news-archive/2013/nxp-4357-02_1.jpg"/>
          <p:cNvPicPr>
            <a:picLocks noChangeAspect="1" noChangeArrowheads="1"/>
          </p:cNvPicPr>
          <p:nvPr/>
        </p:nvPicPr>
        <p:blipFill rotWithShape="1">
          <a:blip r:embed="rId4" cstate="screen"/>
          <a:srcRect/>
          <a:stretch/>
        </p:blipFill>
        <p:spPr bwMode="auto">
          <a:xfrm>
            <a:off x="5808663" y="4192589"/>
            <a:ext cx="1871662" cy="1252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4" name="Picture 8" descr="http://www.spear.com.hk/200832591725299_2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882616" y="1916373"/>
            <a:ext cx="2015529" cy="1379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709" name="Picture 10" descr="http://cweb.saihs.edu.tw/mediafile/1565004/active/41/2013-6/72013-6-25-0-46-37-pic1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8544272" y="1379875"/>
            <a:ext cx="2016224" cy="1405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矩形 23"/>
          <p:cNvSpPr/>
          <p:nvPr/>
        </p:nvSpPr>
        <p:spPr>
          <a:xfrm>
            <a:off x="5669533" y="3278795"/>
            <a:ext cx="2441695" cy="430887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數位邏輯、</a:t>
            </a:r>
            <a:r>
              <a:rPr lang="en-US" altLang="zh-TW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IC</a:t>
            </a:r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設計</a:t>
            </a:r>
          </a:p>
        </p:txBody>
      </p:sp>
      <p:sp>
        <p:nvSpPr>
          <p:cNvPr id="13" name="矩形 12"/>
          <p:cNvSpPr/>
          <p:nvPr/>
        </p:nvSpPr>
        <p:spPr>
          <a:xfrm>
            <a:off x="5808664" y="5445126"/>
            <a:ext cx="1877437" cy="430887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電子電路設計</a:t>
            </a:r>
          </a:p>
        </p:txBody>
      </p:sp>
      <p:sp>
        <p:nvSpPr>
          <p:cNvPr id="30" name="矩形 29"/>
          <p:cNvSpPr/>
          <p:nvPr/>
        </p:nvSpPr>
        <p:spPr>
          <a:xfrm>
            <a:off x="8541502" y="5179940"/>
            <a:ext cx="2018995" cy="707886"/>
          </a:xfrm>
          <a:prstGeom prst="rect">
            <a:avLst/>
          </a:prstGeom>
          <a:solidFill>
            <a:srgbClr val="92D050"/>
          </a:solidFill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zh-TW" altLang="en-US" sz="20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資訊科、電子科</a:t>
            </a:r>
            <a:endParaRPr lang="en-US" altLang="zh-TW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  <a:p>
            <a:pPr algn="ctr" eaLnBrk="0" hangingPunct="0">
              <a:defRPr/>
            </a:pPr>
            <a:r>
              <a:rPr lang="en-US" altLang="zh-TW" sz="20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(</a:t>
            </a:r>
            <a:r>
              <a:rPr lang="zh-TW" altLang="en-US" sz="20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電機與電子群</a:t>
            </a:r>
            <a:r>
              <a:rPr lang="en-US" altLang="zh-TW" sz="20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)</a:t>
            </a:r>
            <a:r>
              <a:rPr lang="zh-TW" altLang="en-US" sz="20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  </a:t>
            </a:r>
          </a:p>
        </p:txBody>
      </p:sp>
      <p:sp>
        <p:nvSpPr>
          <p:cNvPr id="31" name="矩形 30"/>
          <p:cNvSpPr/>
          <p:nvPr/>
        </p:nvSpPr>
        <p:spPr>
          <a:xfrm>
            <a:off x="8555328" y="2785221"/>
            <a:ext cx="2005169" cy="707886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資訊科、</a:t>
            </a:r>
            <a:r>
              <a:rPr lang="zh-TW" altLang="en-US" sz="220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電子科</a:t>
            </a:r>
            <a:endParaRPr lang="en-US" altLang="zh-TW" sz="2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lang="en-US" altLang="zh-TW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</a:t>
            </a:r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電機與</a:t>
            </a:r>
            <a:r>
              <a:rPr lang="zh-TW" altLang="en-US" sz="220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電子群</a:t>
            </a:r>
            <a:r>
              <a:rPr lang="en-US" altLang="zh-TW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</a:p>
        </p:txBody>
      </p:sp>
      <p:sp>
        <p:nvSpPr>
          <p:cNvPr id="25" name="AutoShape 4" descr="data:image/jpeg;base64,/9j/4AAQSkZJRgABAQAAAQABAAD/2wCEAAkGBhAQEBAUDxAQDxAVDxUQEA8QFBIPEA8UFRQVFRQQFBQXHCceFx0jGRYWHy8gIyopLC4uFx4xNTAqNSYrLCkBCQoKDgwOGg8PGiwkHCQsMSksLCwsKTQqLSwsKSkpLCwsLCosLCksMCwsLCosLCwsLCwsKSksLywsLCwsKSwsKf/AABEIAM0A9gMBIgACEQEDEQH/xAAcAAAABwEBAAAAAAAAAAAAAAAAAQIEBQYHAwj/xABQEAABAwIDAgcIDQoGAgMBAAABAAIDBBEFEiETMQYHIjJBUXFhcnOBkbHB0RQVFyMzNUJSU1SSobMWQ2KCk5SistPhJTR0wsPSg/BVZKMk/8QAGgEAAgMBAQAAAAAAAAAAAAAAAAECAwQFBv/EADcRAAIBAgMFBAkDBAMAAAAAAAABAgMREiExBBMyUYEFQWGhFDNScZGxwdHwIiPhFUKy8TRikv/aAAwDAQACEQMRAD8A1pGgqjwx4w48PkbCyE1FQWCQtL9kyNpJDczrEkmx0A6NbaXnCEpvDHUC32RrK/dmn+oxfvD/AOkh7tE/1GL94f8A0lo9CrcvNfcjiRqiMBZV7tE/1GH94f8A0kfu0zfUIv3h/wDSR6HW5ea+4YkaqjWU+7VN9Qi/eH/0kPdqm+oRfvD/AOkj0Oty819wxI1ZHZZT7tc31CL94f8A0lyk49JmuaDhocD8pk5dbtvGLKL2Wqs2vNDujXEFlHu2zfUIv3l/9Jc5ePWVoucPjPcFS7+kh7JVSu15r7hdGuAIZe4vNOL8Jqioe+WeaV7nOLsmd4jjHQ1jL2aANNOrW5UWccI6X/tHIlRhB2lPP3MLnqrL3EMvcXlT29PW/wDaOQ9vj1v/AGjlHBS9vyYZnqvL3EMq8qe3x63/ALRyf09SXtDhI/XozO06xvRu6Xt+TDM9OZSisvM+0d9K/wC071pfsuX6xN+0l/7J7ul7fkwuz0rlRZSvNnsyX6xN+0l/7JBmcd8ryesueT50bul7fkwuz0tlSV5viLzzZn36LPeD5brSuKfhTJJDWMqpnOZTBkommdmLInh+Zrnu1IaYybk/KtuAQ6KwuUJXt4MLmjEJKqvB/jJpK2o2LGyxkk7F8oa1s9rkgAG7TYEgG2nd0VsVdSnKm7TVhiUSUiVYCUSUiQASCCNABgLDONB9sXm8FD+GFuiwjjU+NpvBQ/hha9kdqgnoQ4AISHRo4DolOXoNUVnEtRZUoolCwCcqGVGglkAWVJISykOKTA5vKY1r9CnUhTKqOhWWq8hoLEX2aO99aj6ulLGB2cG+8dSf4jzR3vpKg5Hndc26BfQLk1/WMmgbUqVpcFe9jXZwLi9rf3UOjDj1qNOUU/1K/UZOfk8/6QeT+6e0OHvjaWlwOtx0W7irMTuU25Nri+vRfVTWGbLO+xcQWuIbnBN2usNcvSHX8XSrd5R9jzFmSmxd1obB3X5kioY0Wym468wdfu2A5PYVxujeUfY8wzOjyQbItokILO7XyGPaN+oXekxV0VLXRtuDUOpY3EGxyMNQ948ZDAe44ptRbwmsoNiei7R4zmt5it+xavp9RMlqKrMBjlbe8UjJhbQnZuDsvjtbxr0gx4cARqCAQe4dQvNdMbt8S3jgHXbbDaN18xEIieekvhJid97CtfakP0xl0EidRJSJcQkJRI0EAJQRkIIANYRxq/G03gofwwt4WEcavxtN4KH8MLVsnGJkFTHRdHLlTbl1evQR4Ss5FJSikqLA5VEMj4nGLnjUDuA2P3XKbYVXbRpD77Rp16nNO49uh+5SDqgjQNuC3KbEC/RfXuJjQ4c2Ic4ucec46eILBCNbfNvh/LDysT1ZwbqIqdlQ9rRE/LYh13DMLtuFEOUhPjVQ+FkD5nugYQWRaBotoLkC5t0XJso9y0xxW/X5COEqZVW4p7KmVTzSs9UkgsR5o730lDBfa4Q1BqmVc1SYZG07I2NEEUha4RyvftA51nZTa1tDo5DEeaO99JTTBvzn6v8AuWSnQVfad23a/wBrltOOJpEfsH/Nd5ChsH/Nd5CrhhmESVGYtLGRsy7WeV7Y4oQ42DnOPYdBcm2gJSsQwh0dXLTMJle2odTsIGUyuD8jSG30ubaX6V0/6PSvh3mfuNG5jpcpuwf813kKeYTG4SDku1BG49voV0kwuhY8wyVcu1D8j5mQtdSMcNHC+cPe0G4zhvRcNOl4+SjfT1JilGV7JTG4bxe9rg9IO8HpBBSXZFOWk38BKjF9422bvmu8hQ2bvmu8hVtioomRsfUPkbtLmKKFjXyFgcW7Vxe5oa3M1wG8nKdwFyoYPnkgbA8SMncWxveNmWOZYyslbc5Sxpa42JBa4EXvYU/0yHt+XIW5XMhMDfRM2ns+mrJ75dl7Fc2PLzs2fMRe/Jt2FN4TCHSZoZXMLrxC5DmNudHEWBNreRWSno6WVzI4pp9o9wZHJLCxkD3ONmA5ZC9gcSBextfUb1GyNIuCLEXBB3gjeE12XF/3v4BuVzI9j4zJeJrmM05LjmN7am9+tJZRZ6SskH5qajcex4q4/O5q5YfvCsnBSg22H4+35tJTTDthfNKP5Fz9kla793zMrICgfoth4nqzNRzxH81VOy97I1r7/bMixfDnrSeKCsDa2pj+lpWyDqvC+1vJMfIuvtkcezPwzBGtEIkpJXnCQRSUpEUAJQRoIAMLCeNgf4tL4CE/wkehbusI42fjeX/Tw/yuWvZON+76oT0ICm3Lq9cqbcur1348JWcikpRSVFgEgggkASQ5LSHKLAbypnU80p5KmdTzSslUkgsR5o730lNMG/Ofq/7k7xHmjvfSU0wb85+r/uUNi/5y6/4svocSJF249iukGX8oXZv/AJGTLf5+d2z/AI8qqhli2RbsztfpM5tvvzezRd8Qxd0tVJUsBie6cztAOYxuL84sba2PTboXpqkHO68GvjY2NNsj27vErHjOJywVEg+VLh1HDPnBLv8ALUj379zs8Yue1cn4tRPkM0lHIZi7O+FswbSPedXHJkL2tLrnIHdwEDQM3YxtH1UlRG2eSdjgHk5djI6Rj9q0WO4NLQNLB3csk7yd3Hu8Oa+VhZvVFixm96bq9r6XJ2bEX/8A02n3qQwO+wjcJNlkxF020y7TK2KjfLPyPlchrRl6bgKLpa+J8MTKiOR4Y33qWF7Y5WtcS4xOzMcHtzOc4biC462Nh09tsr4TFG1kcQeGRPO12m1bknMzrDOXt5JsAA0NAAtdZZRbjht+fn5zLD2ixSibO1zKR1PyhspTMagUzr8ibYFoD8pscpeQLdNgoWsp3RvlY/V7JHxvNy67mOLXG536g6p9HV0rHNeynmLw7M2KWdr6dpGrc2WJr5ADbklwvbUnpj55XOL3PJc5znPe473OcS5zj2kkpxja+vV3+rCxD4fvC0fiRhD3Yo1250VOw9jvZIPnWcYfvC0viK+FxHvKXz1C8nR9VLp8znsy+CAxSPjdzo5HRO7WOLT94Vv4D1uxxKidfK10phf0XErHMa37ZZ5Aovh9Q+x8XrWgENdNtm93bNbISO5mc7yJsypMYbI0XdG9szR1ujcHtHlaF6KH7tJrmvmhHpVEUI5A4BzdQ4Bw7CLhGvLEhKIo0SAEoIyggA1hHGz8by/6eH+Vy3hYPxs/G8v+nh/lcteycb931QnoQFNuXV65Uy6vXfjwlZyKSlFJUWASJGgkASQ5LSHKLAbypnU80p5KmdTzSslUkgsR5o730lduA+XbuzvjjblsXS3yahwsba636LHuhccR5o730lWfihwDDqo1nthHJJk2OyyPkjtm2ue+RwvzWrFvlQr7x6L6qxZTdmSTWwWHxcGl+Vwa4uygglpJyA7+jdyVXKzCdmzNt6eXUNyxPc91zf8ARA6Dr6wr5jnAjCo3tFPTyOkkHIhkmnAjaN8jiH3Ou4dNj1I8N4vsOzObU07g+12mOoqDG4DeQL3BuRe5I6ulbafbUIvJP4o1JyisVjM0FP4xwNZ7ZyUtOzIA5vOllcxjTHGb5iSSSXX8aY4/wcFNCQ+MsmbXMhL2ySObJG6Fz7i5seUN4A3dq0Q7ehOagoO7dtS9tpXsO6F1429lvIbLuo/CsMzR3DZSATqM5HlCVVU7WscWl1wPnE2+9bqtSpBSk4qyz1/grba7iyYe2nyQlxjziW8rZDGQ9pc8EEPYbAMEZG+5c4AB2oZSVTdk9gjjOvJlDC15aHPJuSSRe7RbqFimEOGZyGsbK9x3MYXvcbC5s1up0BPiKQaNlrgu3fOd61H93N4V/wCv4FmMcP3haXxE/C4j3lL56hZrQb1pfET8LiXeUvnqF5il6qfQwvUjOPKgyV1NMN0tMWHtiedfJI3yKoUxu3xLU+PbD89FTzAXMVTlLulrJWkHxF7Y/uWT0D9F2+z53poTN+4AVu2wyidfMWwiFxN7l0JMTr37rFPlUPicrC6kqIj+aqiWjqZIxrv5xIr6uJtEMFWUfEaElEUaJUDCKJGggA1g/Gwf8Xm8BCP4L+lbwsG41/jefwUP4YWvZOPoJ6EBTbl2euNNuXZ678eErOJRISHQ9isWLYHTCqfGyqZE4va1kGylc1hcG2aZd2pN79F1VOai7P8ALW5e8CuIlK0WCNkfsnVDYp9o+PZGOR+rL3OcafJK5xYXG91o6hr4xE6WSUxyMEbW2+SdXE3GgUd5H8TCxHFIcn9TSwNaSypErtLM2Mkd9deU7QaapgU730/PiA3lTOp5pTyVM6rmlZauhJBYjzR3vpKu3EZsb1xmJFjTloAzB3w9wR5FScR5o730lXLiTGmIb9NgdBf6ZcraIY5tE4yw5lu4QkyV4LQ1+ZsUdNyhAGRsuXtJcdSDmP67R0KRoXgTE2cbBzZMxDrZt5YR3RoVXMYbPPWNLPeWxNygm0geCbl1iLDo0VnwykcA69ySQS9wHKK5yhGVXDc3Oco0MVin4nicFNi08j3usWtY7klxa3Yw2GmhPJP/ALdQ/DjhTFWQxBtw8VwcGZSBswx4Did1yTqO70rhw6bbEKgeD/CYqvXAnZ2NjtBrvtoV6yn2TQp0o11fFk9e/Ilicqab8DV+AvGWyloRTup3vfFmLHCQNZLtJXuIdybtsHnrvl6LqqYxV56eNliBFCIhd+fNrcuFwC25+TcgaAKCwmJ+Zw2p1bfmt6D/AHT+sicI3EyFwtqLNF/GFor01CNRqm02m73XJ/8AbxZXJWTyJ3AMU9jTxyEPLLOZKI3ZJDHIwsfkdplcAcwNxq0ahNa+OJr3ine+SEWEb5Ghj3DKL3aN2tx4guceFuzFrqnZ2sG3jvmvv3brab+tKlwZwY53stps1xtk32vpu6bfesi7VoN4kpaW7vuQ30SFw/eFpfESffcR8HS+eoWa0G9aVxE/DYj4Om89QuRTypS6GXvLvxlUAmwmuafkwGcdsJEv+xee8OevU08Ie1zXc1zS09hFj515WhgMMj43c6OR0Tu1ji0/eF0uzZ6rx+f+hM0zigrAyuqI/paUPHVeF+7yTHyLXFgvAmt2OJUT75WmYwu6ARKx0bWn9dzPIFvRVPaULVr81/A0EkpSSVzRhIIIIANYNxr/ABvP4KH8MLeVg3Gv8bz+Ch/DC1bJx9BPQgKXcuz1xpty7PXoI8JWcXi4PYntdie0qTPly3lbJkvfm5dL2/R6ulMiiKg0m7gPocVy1RnyX99kkyX+eHaZrdGbq6Fww2s2JcHN2jHxGKRlyzM02Nw4bjcBNkFHAvzwAeVU9OWkRwPjdpZxlLwNdeTlF9EwKWUhyilZAN5UzqeaU8lTOp5pWaroSQWI80d76SuXBzal0jYtoXG3JjzEusHE6N32Fz5V1xHmjvfSVIcX/B2rq3zuo5YYXx5AXSvfE73wSN5BY09AcDu3hZqNWNLasctFf/EtpyUXdi9nUam09gLuNn6AGxJ8YXH2ZJ9JJ9p3rWgScCuEDgQauksb399lBIIsRfZbrKJbxS4kd0uHnslmP/Gu3HtPZ/7n8E/salWj3lZoqF9XK0SvkMLDZ9iG2vYgF7ju1cesW6bhFwlwBlI+INmMhdIHCMkuMTbEZSbWdyg4X0vlV+o+L/FYoNk1mFklxO1c6Z0gB3hp2WhtYXXLG+LnF6pkDXPoGiJ2bSWY5zazSfetLC+7rXlnUfpTmuDE30vcoTjZ5WeK/S404F4hCynyOdSscaiV7jI5jJyNnDsmtc+J4LCRIDpcbwd4LHhjUNc+d7dlYxRE7Dkw5xDGJNnfozh29PYOKXFGuBz0Bsd21nH/ABJ5UcVuKPa5pNCARYkTT3/BXerbZszxuMs2mtH3ljnHNrvOmIYGABeVgcHRMLLXeGvBcZMpIvYAGw+cNR0xVZgxDMzXNcMpLr8hzHAOOTKTc8kA3GnKte4KstbwfxWOMF4wpmUg59pNd2t8mXY2dc9FlXKkV2XL/wDzMblGYMc+7rNtmuWXuRv69L7lw6NOGHhf58TnylGm7NrrqVmg3rSuIn4bEfB03nqFmmH71pfET8NiPg6bz1ClT9XPoXPU10rzfxg0OwxetaBla6UTN6AdqxshI/Wc7xgr0eViXHpQ5K6lmH52mMZ7YX3v5JR5FfsMrVLcwZUm1BYGyNF3RubK0dboyHt+8BelIpQ9rXN3OaHDsIuF5opjdq3fi9rBLhdGQb5Idge2EmI/yLd2pG8Yz6CRYURRpJXDJBIIIIANYNxr/G8/gofw1vKwbjX+N5/BQ/hhatk4+gnoQFNuXZ640y6vXoI8JWciiKMpJUWASCCCQAKQ5LKQVFgN5UzqeaU8lTOq5pWSroSQWI80d76Sn/AKVzTUFsjoz73YtJH0nSEwxHmjvfSVNcWlA2X2XmLhbZWy6b9rfzLk7TU3c3LkKdPeRwot9Lic2UAzguvblXcbdv8A7uUuPZMQa6RzMpOhbc7917HW+/S6OhwiNpBADnjc5wGY9WvYuuLVEos2ExCMsIcJRduYke+W1LrAGzbeMb1ljt9WcsMM+n8BHYIRjiqfMdwVs4ty2PuQAGuIIOmhBRV3CKWmsZnxxtOjbuLsxGt+vcCqvPE5xYI5JJjHYWaLAm989t19DppvJG5SeIYXDVyNkmzlzeZTglrpB9Gbm1y7Mb6aAa71OU6sH+7byLo0KU1+1fzJrDuEksovHJTvAtfWQa9ltE/mxSq3h0YsdzQ4jsPJJ8izijw8xzzvo5HRw8mINe0vsXOs8Zzuyjc43seu2tqxR+zia+EsjcDyn5mvL2kdI1ubkW07u66g6rvl8i1bNl+rLqKrfZEpvKC82Nr6BoPUOhMZsPdlPvZvlPd6O1caDhA6/Ldt7uynTmeNrNPGrFM0GNxFiC02LTcWsUpbTVjk2U1Nhpp3un46mN4d0eJaXxE/DYj4Om89Qsywv5PYPMtM4ifhsR8HTeeoW6Hq59PmRNdWbcetBnoYJQLmKqGY9TJGOaf4gxaSq1xjYft8Krm2JIgMzQN+aIiUW8bEqEsNSL8QZgVA/Ra9xOVuamqYiReKpztb0hkrAQfG9sn3rGsNetI4oqzJXTx/S0ubxwvFh5JXeRd3bI49mfhmJGuJJSklecJBIIIIAMLBuNb42n8FD+GFvCwfjX+Np/BQ/hhatl4+gnoQFNuXV65U25dXr0EeErORSSlFJKiwCQQQSACQUspBUWA3lTOp5pTyVM6nmlZKmhJBYjzR3vpKsvFIP87ewA2Jc4mwaBtbuJVaxDmjs9JU/wAVuOUVMK1tc5gZIIgGSAkPsJQdwO7MFxtthjco+76F1LKSJrFOFTyTsyIofku/PSN6Ha6NB6LhRJ4S6gPblaTlHKJeb6DuXU5L+TzySasg3JBLpnFt+q+gtuva9t996gajC8KEuePEo5LuvkkZI3J08k6j7vGlCooRwxy+JZOKnO0bW5yt8c729y82T/Byd1Q4RxFwjEkhkfcNlc2MnKxvRcm9+5bsTrheBFlbA18AexwkvqHEhriQddeux6QqY7hLFTytdC9srQeVGb5ZBuIJt4wesI63hfHUTGR/vbBcNiuSbkWL3WFugburuqmUW54jQrQeCTV1y06NZaDiesmjiyxFrSZA8vIu6/yQL6aut1qxDhB7KpYc4DpJC1xLspDA35mmmp377XVUbjlPpeRp6bcoXXaDEYLnYOaxjHckDOW3Iu4C+oFz/ZTlFYsl4jrygnaLumWibDo4rSRE5TZkjbC2Y8146tdLd0Kc4PyP2UzXG4bfIT0NLAbeI33daqlVjkJhc1soLtC0WdqWuB3203b1IU/CKliD8s1y5ti3lFp00I07qyVFKSz1L686Shgj3ZrPne68vMpWFbm9g8y0ziJ+GxHwdN56hZrhwtbxLSuIn4bEfB03nqF1Yern0+ZxzXSucsQc1zXbnAtPYRYpZRKgZ5WipzDLJE7nRyOid2scWE+UK18Da7Y4jQvJs0z7F2/UTNdE0HuZntPiTHjEodhi9YAMrXyNnb1ESsa5x+3n+9MmzljQ9urmFsrO+YQ5v3gL1NP92k1zXzRE9KlEkQzh7WvbzXNDx2OFx50sryxIJBEUEAGsH41x/i03gYT/AAW9C3cLCeNj43l8BD/KVr2Tj6CehX6bcur1ypty6vXfjwlZyKSUopKiwOkFM+Q2Y0uPcSZInNJDgWkbwRYhT2EsD4Y8oc4se/aMjfs3nNfKb3GlrdPR3LJrwhdrE0kGRrCJCNd9soJ6Tv8AL3VmVVueGw7EQkFKSSrmIbypnU80p5KmdTzSslXQkgsQ5o7PSVJcXojvU7RjX/B2zNDrfCX3qNxDmjs9JUlxfH/M9Pwf/IuTtPGycXY07glg9K6SWSSGF+za3I0sYWgvzDMRbWwB8qscAonuAbT0ju4IoTfyBU7Cak7HYvfsttVHli18rYHPFr7+Uy9lJRUZdDHGyvzPEli+QXc4W0DrWIOhN9PEsm8w5I006WNXC4U8H6OOdj2wwxQzMc+QNY0ZJGus8tAGgOZp8qpfCx0Do4BDCxrBWsG0yNaZBkk03aj1KzcNKvaRUNyHv2cpeRpchzGF1u65jlUMdqn7OnjNsnsxjx13ySC33qVNXqxfijPPJNHL2LH8xn2Wp/hlNHyhkZ0Hmt7q6YJg8lZURwRWD3k8p18rGgFznm3UAfHYdK0nCOLGGklvUSuri5nvdPHHsLlp5T3EyatF27yBr03AXp61WnTylryOVThOWaM/9ix/MZ9kIn0rLHkM3H5IV/4X8FoBGZKaCWCZpBdBYyCRhNi9uUuAtvNju3jUKiP3HsPmVdOUakbpEpJxdmVLD94WlcRXwuI+DpvPULNcP3jxLSuIr4XEe8pfPULkU/VS6HRepraIo0kqgZi3HlQ5KykmH5yndGe2F97+SX7gqfSuu1apx4UGegilA+Bqmk97I1zD/EWLJcPfovRdnzvTRFm88XVaJcLoz8yL2Of/AAOMX3hgPjViVA4nq29PVRE6x1Ae1vUyVg872Sfer8VxdphgqyXiSQESCCzgBYTxrn/FpvAQj+En0rdlhHGr8bTeCh/DC17Jx9BPQgabcur1zp9yU8rvrhKxBSEmVxvpfcueZ3d8iqcgO7XEbiQesaIlwzO7vkQzO7vkUcQHYpDkjM7u+RGCbaoxXA5SplU80p5ImdTuKzVNCSCxDmjs9JTzgTVsj9kZ5GR32ds7g29s97X7QmmIc0dnpKgn71ytoV5skjVuEeKUjKOmdT1UbqqKVtQW7Vjw9zhlMeUHQBriO7boUhFwwodkMpbnDc+QyRNERAFmsPyjc2F9wv1WWLoLK6SZfGs4qyPQnB/hBhLqGnpq2emkEWUB7qlrX55HAPfcG+heSb9Aud11UuHtFRQiE0tdTVLDWsI2c0Uj2tySF2bIbAN5Iv8ApBZQgpwjhknyK5PEj0TxV45hUNPM+SopGVgkcLzSxMkLMrcrYy48063t03v0K5YRwrw3K2R2JUb55I2bQmpiG4FwY2PNZgBcdN/WSRdeRF2o3WkZ3wHl0V9Sq6knJ95VCCikj2P+V2H/AF+j/eIf+yy7h57CZOZKarglE2d72RyRv2Tha/NO51769N1llkAEUqrpSugnBTVmOcP3haTxFfC4j3lL56hZxRbwtG4jPhcR8HTeeoUqfq59CT1NbJRIIKgZX+H+G+yMMrY7ZnbB0jAN5fFaVn8TAvPWGybl6ie0EEHUEWI7h3ry/JRmnqJoTe8Uz4bnQnI8tB8YF/Guv2bPVEWaHxTVmSvlj6JaXNf9KF7co8kj/ItcWDcEa3Y4hRPJsNuInd0TNdEAe5me0+Jbwqu0oWrX5r+BoCJBBc0YFhfGmP8AFpvBQ/hhbhJMGi5NliHGwQ2v24cDHJExtweY9l2lp6rjKR41q2VpVMxMrzXWCQ+ZRUmLN+cPKuDsSHzgupLaYrJMhYmWvuf7geddX1F2/wB226+1QDcUtudbxoe2v6f3ql7QmOxPOnvb1t6R2onS9xp7SD6VBe2x+f8Aeh7bH5/3pekILE4Zxl/uLedcHPUUMV/T+9JOIg73BHpCCxIvcmtSdCuAr2/OCTNVtI3hQlVi1qMc4gOSOz1qGY4Ne0ubnAcCWnQOAOrTbrVhkiD2ixvomDsMPUsleEt48hoj62Zr3ucyNsTSSQ1t7DUnpPmsO4uFlK+1Z6kPas9SpwS5MZFWU9wXxyGmzbWN7iXNIcxsbiAA645Y7oTb2rPUj9qz1IwS5MCPrpQ+WRzb2dI5wuADYuJF7aLkw2IPUbqV9qz1IjhR6kYJcmBKWXeaVhY1rWWItd5y3cdb7hfUnpJ0aLW1XRsLLDlN3daPYs+c3yowS5AFRDULReIz4XEfB03nqFQYTG3UuHi1K0DiNiObEH25BFPGHdBc3bOc3xBzT+sFdGLVOV1y+Yu81hJQRLMMCwjjZwk0+KOkAOSojbMD0Z2gRyNH2Wn9dbsSqjxk8EjiFJ70AamEmWDcC/Sz4bndmAHja1atlqbuom9HkJmNbVzWhzOey0jO+aczT5QF6Op6gSMY9vNexrx2OAI868100tgWuBa4Etc0ggtINiCDqCCLWW88BZL4ZQ9ymYzxMGQfcF0e00nGMhInSjRILiEhD4w7eLphUcHqeTnxMd2gFSKNAEE7gZSH8xH9hvqSfyKpPoY/sN9SsAQQBAfkVSfQxfYb6kf5E0n0MX2G+pT6O6AK/wDkTSfQxfYb6kf5E0n0MX2G+pWBBAFf/Imk+hi+w31I/wAiaT6GL7DfUrAhdAEAOBVJ9DF9hvqQm4HwAciKIHvG+pWFBAGV4vxRNme57XuhJN3bINAJ6Tlta/dUf7iZ+tTfZj9S2RCynvJLvAxv3Ez9am+zH6kPcTP1qb7MfqWyWQsnvJ8xWMb9xM/WpvJH6kPcUP1qb7Mf/VbJZFZLeT5hYxz3FD9am8kf/VF7ih+tTeSP1LZLIWT3k+YWMb9xQ/Wpvsx+pD3FT9am+zH6lsaFkbyfMLGOt4lv/szHuWZ6lbeDvBOWjY1kUhbGDfKAAHE73G28nrV0sgoucnqxnOBpAFzcpT+4jJRKIEVXR1B+De0douoGrosUPMqWN/8AHf0q5IiEAZFivFvW1Epllni2juc9sWQv6LusdTbp3q4cHaGugZHG+SMxsaGNa1mWzWiwG/qVsshZTdSUkot5IAggjQUAP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zh-TW" altLang="en-US"/>
          </a:p>
        </p:txBody>
      </p:sp>
      <p:cxnSp>
        <p:nvCxnSpPr>
          <p:cNvPr id="26" name="肘形接點 8"/>
          <p:cNvCxnSpPr/>
          <p:nvPr/>
        </p:nvCxnSpPr>
        <p:spPr>
          <a:xfrm rot="16200000" flipH="1">
            <a:off x="1999106" y="1650579"/>
            <a:ext cx="978772" cy="561847"/>
          </a:xfrm>
          <a:prstGeom prst="bentConnector3">
            <a:avLst>
              <a:gd name="adj1" fmla="val 98936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肘形接點 11"/>
          <p:cNvCxnSpPr/>
          <p:nvPr/>
        </p:nvCxnSpPr>
        <p:spPr>
          <a:xfrm rot="16200000" flipH="1">
            <a:off x="1199379" y="2132779"/>
            <a:ext cx="2449072" cy="431406"/>
          </a:xfrm>
          <a:prstGeom prst="bentConnector3">
            <a:avLst>
              <a:gd name="adj1" fmla="val 988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14" descr="http://www.apps-club.com/img/app-features.pn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423593" y="5373217"/>
            <a:ext cx="1021879" cy="695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7" name="肘形接點 18"/>
          <p:cNvCxnSpPr/>
          <p:nvPr/>
        </p:nvCxnSpPr>
        <p:spPr>
          <a:xfrm rot="16200000" flipH="1">
            <a:off x="322532" y="3490457"/>
            <a:ext cx="3971684" cy="201611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肘形接點 47"/>
          <p:cNvCxnSpPr>
            <a:endCxn id="29706" idx="1"/>
          </p:cNvCxnSpPr>
          <p:nvPr/>
        </p:nvCxnSpPr>
        <p:spPr>
          <a:xfrm flipV="1">
            <a:off x="7673653" y="4538575"/>
            <a:ext cx="861324" cy="455604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5220835" y="6082186"/>
            <a:ext cx="2441695" cy="430887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1001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電路板、零件加工</a:t>
            </a:r>
          </a:p>
        </p:txBody>
      </p:sp>
      <p:sp>
        <p:nvSpPr>
          <p:cNvPr id="33" name="矩形 32"/>
          <p:cNvSpPr/>
          <p:nvPr/>
        </p:nvSpPr>
        <p:spPr>
          <a:xfrm>
            <a:off x="8541501" y="6082185"/>
            <a:ext cx="2012471" cy="400110"/>
          </a:xfrm>
          <a:prstGeom prst="rect">
            <a:avLst/>
          </a:prstGeom>
          <a:solidFill>
            <a:srgbClr val="92D050"/>
          </a:solidFill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zh-TW" altLang="en-US" sz="20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模具科或機械群  </a:t>
            </a:r>
          </a:p>
        </p:txBody>
      </p:sp>
      <p:cxnSp>
        <p:nvCxnSpPr>
          <p:cNvPr id="35" name="直線接點 34"/>
          <p:cNvCxnSpPr>
            <a:stCxn id="13" idx="3"/>
            <a:endCxn id="30" idx="1"/>
          </p:cNvCxnSpPr>
          <p:nvPr/>
        </p:nvCxnSpPr>
        <p:spPr>
          <a:xfrm flipV="1">
            <a:off x="7686101" y="5533883"/>
            <a:ext cx="855401" cy="8052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接點 39"/>
          <p:cNvCxnSpPr>
            <a:stCxn id="27" idx="3"/>
            <a:endCxn id="33" idx="1"/>
          </p:cNvCxnSpPr>
          <p:nvPr/>
        </p:nvCxnSpPr>
        <p:spPr>
          <a:xfrm flipV="1">
            <a:off x="7662530" y="6282241"/>
            <a:ext cx="878971" cy="15389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2359093" y="4228230"/>
            <a:ext cx="2592535" cy="677108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eaLnBrk="0" hangingPunct="0"/>
            <a:r>
              <a:rPr lang="en-US" altLang="zh-TW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IC</a:t>
            </a:r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設計</a:t>
            </a:r>
            <a:endParaRPr lang="en-US" altLang="zh-TW" sz="2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  <a:p>
            <a:pPr eaLnBrk="0" hangingPunct="0"/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電路系統設計與製造</a:t>
            </a:r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/>
        </p:nvGraphicFramePr>
        <p:xfrm>
          <a:off x="2813343" y="1493438"/>
          <a:ext cx="1053049" cy="1053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Impact" r:id="rId8" imgW="2286000" imgH="2286000" progId="PI3.Image">
                  <p:embed/>
                </p:oleObj>
              </mc:Choice>
              <mc:Fallback>
                <p:oleObj name="PhotoImpact" r:id="rId8" imgW="2286000" imgH="2286000" progId="PI3.Image">
                  <p:embed/>
                  <p:pic>
                    <p:nvPicPr>
                      <p:cNvPr id="4" name="物件 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813343" y="1493438"/>
                        <a:ext cx="1053049" cy="10530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物件 35"/>
          <p:cNvGraphicFramePr>
            <a:graphicFrameLocks noChangeAspect="1"/>
          </p:cNvGraphicFramePr>
          <p:nvPr/>
        </p:nvGraphicFramePr>
        <p:xfrm>
          <a:off x="2374069" y="2651805"/>
          <a:ext cx="2687960" cy="1497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Impact" r:id="rId10" imgW="14592240" imgH="8127720" progId="PI3.Image">
                  <p:embed/>
                </p:oleObj>
              </mc:Choice>
              <mc:Fallback>
                <p:oleObj name="PhotoImpact" r:id="rId10" imgW="14592240" imgH="8127720" progId="PI3.Image">
                  <p:embed/>
                  <p:pic>
                    <p:nvPicPr>
                      <p:cNvPr id="36" name="物件 35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374069" y="2651805"/>
                        <a:ext cx="2687960" cy="14972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B383E03-B4A1-832F-E93D-09032E43D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0DCACF-9AB4-4939-83DB-091BEB9C2FD4}" type="slidenum">
              <a:rPr lang="zh-TW" altLang="en-US" smtClean="0"/>
              <a:pPr>
                <a:defRPr/>
              </a:pPr>
              <a:t>56</a:t>
            </a:fld>
            <a:endParaRPr lang="zh-TW" altLang="en-US"/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06EDB00C-7E73-CE4B-4457-F9EE978C49BB}"/>
              </a:ext>
            </a:extLst>
          </p:cNvPr>
          <p:cNvGrpSpPr>
            <a:grpSpLocks noChangeAspect="1"/>
          </p:cNvGrpSpPr>
          <p:nvPr/>
        </p:nvGrpSpPr>
        <p:grpSpPr>
          <a:xfrm>
            <a:off x="919447" y="953403"/>
            <a:ext cx="1603978" cy="1336243"/>
            <a:chOff x="1329194" y="1824771"/>
            <a:chExt cx="4480094" cy="3732272"/>
          </a:xfrm>
        </p:grpSpPr>
        <p:pic>
          <p:nvPicPr>
            <p:cNvPr id="6" name="Picture 8" descr="iOS 18 為iPhone 帶來前所未見的個人化、智慧功能與堅強實力- Apple (台灣)">
              <a:extLst>
                <a:ext uri="{FF2B5EF4-FFF2-40B4-BE49-F238E27FC236}">
                  <a16:creationId xmlns:a16="http://schemas.microsoft.com/office/drawing/2014/main" id="{2F450746-9CD7-6499-967B-76B9724F95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37" t="6442" r="21030" b="7226"/>
            <a:stretch/>
          </p:blipFill>
          <p:spPr bwMode="auto">
            <a:xfrm>
              <a:off x="4153121" y="1963938"/>
              <a:ext cx="1656167" cy="3431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iPhone 16 Pro 512GB White Titanium - od 6 109 zł - Swappie">
              <a:extLst>
                <a:ext uri="{FF2B5EF4-FFF2-40B4-BE49-F238E27FC236}">
                  <a16:creationId xmlns:a16="http://schemas.microsoft.com/office/drawing/2014/main" id="{495154CF-FE55-C3E8-D056-FAF149619A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9194" y="1824771"/>
              <a:ext cx="3732272" cy="3732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標題 1">
            <a:extLst>
              <a:ext uri="{FF2B5EF4-FFF2-40B4-BE49-F238E27FC236}">
                <a16:creationId xmlns:a16="http://schemas.microsoft.com/office/drawing/2014/main" id="{59006359-BA8F-6B80-6B92-D3509BE15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948" y="160338"/>
            <a:ext cx="10796692" cy="865125"/>
          </a:xfrm>
        </p:spPr>
        <p:txBody>
          <a:bodyPr/>
          <a:lstStyle/>
          <a:p>
            <a:r>
              <a:rPr lang="zh-TW" altLang="en-US" sz="4000" b="1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DFKai-SB" panose="03000509000000000000" pitchFamily="49" charset="-120"/>
              </a:rPr>
              <a:t>專業群科分析－</a:t>
            </a:r>
            <a:r>
              <a:rPr lang="zh-TW" altLang="en-US" sz="4000" b="1" dirty="0">
                <a:solidFill>
                  <a:schemeClr val="accent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以智慧型手機、平板為例 </a:t>
            </a:r>
            <a:r>
              <a:rPr lang="en-US" altLang="zh-TW" sz="2800" b="1" dirty="0">
                <a:solidFill>
                  <a:schemeClr val="accent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3/5</a:t>
            </a:r>
            <a:endParaRPr lang="zh-TW" altLang="en-US" sz="3600" b="1" dirty="0">
              <a:solidFill>
                <a:schemeClr val="accent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447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物件 34"/>
          <p:cNvGraphicFramePr>
            <a:graphicFrameLocks noChangeAspect="1"/>
          </p:cNvGraphicFramePr>
          <p:nvPr/>
        </p:nvGraphicFramePr>
        <p:xfrm>
          <a:off x="2935499" y="1662564"/>
          <a:ext cx="1053049" cy="1053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Impact" r:id="rId3" imgW="2286000" imgH="2286000" progId="PI3.Image">
                  <p:embed/>
                </p:oleObj>
              </mc:Choice>
              <mc:Fallback>
                <p:oleObj name="PhotoImpact" r:id="rId3" imgW="2286000" imgH="2286000" progId="PI3.Image">
                  <p:embed/>
                  <p:pic>
                    <p:nvPicPr>
                      <p:cNvPr id="35" name="物件 3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35499" y="1662564"/>
                        <a:ext cx="1053049" cy="10530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2" name="AutoShape 2" descr="data:image/jpeg;base64,/9j/4AAQSkZJRgABAQAAAQABAAD/2wCEAAkGBhAQEBAUDxAQDxAVDxUQEA8QFBIPEA8UFRQVFRQQFBQXHCceFx0jGRYWHy8gIyopLC4uFx4xNTAqNSYrLCkBCQoKDgwOGg8PGiwkHCQsMSksLCwsKTQqLSwsKSkpLCwsLCosLCksMCwsLCosLCwsLCwsKSksLywsLCwsKSwsKf/AABEIAM0A9gMBIgACEQEDEQH/xAAcAAAABwEBAAAAAAAAAAAAAAAAAQIEBQYHAwj/xABQEAABAwIDAgcIDQoGAgMBAAABAAIDBBEFEiETMQYHIjJBUXFhcnOBkbHB0RQVFyMzNUJSU1SSobMWQ2KCk5SistPhJTR0wsPSg/BVZKMk/8QAGgEAAgMBAQAAAAAAAAAAAAAAAAECAwQFBv/EADcRAAIBAgMFBAkDBAMAAAAAAAABAgMREiExBBMyUYEFQWGhFDNScZGxwdHwIiPhFUKy8TRikv/aAAwDAQACEQMRAD8A1pGgqjwx4w48PkbCyE1FQWCQtL9kyNpJDczrEkmx0A6NbaXnCEpvDHUC32RrK/dmn+oxfvD/AOkh7tE/1GL94f8A0lo9CrcvNfcjiRqiMBZV7tE/1GH94f8A0kfu0zfUIv3h/wDSR6HW5ea+4YkaqjWU+7VN9Qi/eH/0kPdqm+oRfvD/AOkj0Oty819wxI1ZHZZT7tc31CL94f8A0lyk49JmuaDhocD8pk5dbtvGLKL2Wqs2vNDujXEFlHu2zfUIv3l/9Jc5ePWVoucPjPcFS7+kh7JVSu15r7hdGuAIZe4vNOL8Jqioe+WeaV7nOLsmd4jjHQ1jL2aANNOrW5UWccI6X/tHIlRhB2lPP3MLnqrL3EMvcXlT29PW/wDaOQ9vj1v/AGjlHBS9vyYZnqvL3EMq8qe3x63/ALRyf09SXtDhI/XozO06xvRu6Xt+TDM9OZSisvM+0d9K/wC071pfsuX6xN+0l/7J7ul7fkwuz0rlRZSvNnsyX6xN+0l/7JBmcd8ryesueT50bul7fkwuz0tlSV5viLzzZn36LPeD5brSuKfhTJJDWMqpnOZTBkommdmLInh+Zrnu1IaYybk/KtuAQ6KwuUJXt4MLmjEJKqvB/jJpK2o2LGyxkk7F8oa1s9rkgAG7TYEgG2nd0VsVdSnKm7TVhiUSUiVYCUSUiQASCCNABgLDONB9sXm8FD+GFuiwjjU+NpvBQ/hha9kdqgnoQ4AISHRo4DolOXoNUVnEtRZUoolCwCcqGVGglkAWVJISykOKTA5vKY1r9CnUhTKqOhWWq8hoLEX2aO99aj6ulLGB2cG+8dSf4jzR3vpKg5Hndc26BfQLk1/WMmgbUqVpcFe9jXZwLi9rf3UOjDj1qNOUU/1K/UZOfk8/6QeT+6e0OHvjaWlwOtx0W7irMTuU25Nri+vRfVTWGbLO+xcQWuIbnBN2usNcvSHX8XSrd5R9jzFmSmxd1obB3X5kioY0Wym468wdfu2A5PYVxujeUfY8wzOjyQbItokILO7XyGPaN+oXekxV0VLXRtuDUOpY3EGxyMNQ948ZDAe44ptRbwmsoNiei7R4zmt5it+xavp9RMlqKrMBjlbe8UjJhbQnZuDsvjtbxr0gx4cARqCAQe4dQvNdMbt8S3jgHXbbDaN18xEIieekvhJid97CtfakP0xl0EidRJSJcQkJRI0EAJQRkIIANYRxq/G03gofwwt4WEcavxtN4KH8MLVsnGJkFTHRdHLlTbl1evQR4Ss5FJSikqLA5VEMj4nGLnjUDuA2P3XKbYVXbRpD77Rp16nNO49uh+5SDqgjQNuC3KbEC/RfXuJjQ4c2Ic4ucec46eILBCNbfNvh/LDysT1ZwbqIqdlQ9rRE/LYh13DMLtuFEOUhPjVQ+FkD5nugYQWRaBotoLkC5t0XJso9y0xxW/X5COEqZVW4p7KmVTzSs9UkgsR5o730lDBfa4Q1BqmVc1SYZG07I2NEEUha4RyvftA51nZTa1tDo5DEeaO99JTTBvzn6v8AuWSnQVfad23a/wBrltOOJpEfsH/Nd5ChsH/Nd5CrhhmESVGYtLGRsy7WeV7Y4oQ42DnOPYdBcm2gJSsQwh0dXLTMJle2odTsIGUyuD8jSG30ubaX6V0/6PSvh3mfuNG5jpcpuwf813kKeYTG4SDku1BG49voV0kwuhY8wyVcu1D8j5mQtdSMcNHC+cPe0G4zhvRcNOl4+SjfT1JilGV7JTG4bxe9rg9IO8HpBBSXZFOWk38BKjF9422bvmu8hQ2bvmu8hVtioomRsfUPkbtLmKKFjXyFgcW7Vxe5oa3M1wG8nKdwFyoYPnkgbA8SMncWxveNmWOZYyslbc5Sxpa42JBa4EXvYU/0yHt+XIW5XMhMDfRM2ns+mrJ75dl7Fc2PLzs2fMRe/Jt2FN4TCHSZoZXMLrxC5DmNudHEWBNreRWSno6WVzI4pp9o9wZHJLCxkD3ONmA5ZC9gcSBextfUb1GyNIuCLEXBB3gjeE12XF/3v4BuVzI9j4zJeJrmM05LjmN7am9+tJZRZ6SskH5qajcex4q4/O5q5YfvCsnBSg22H4+35tJTTDthfNKP5Fz9kla793zMrICgfoth4nqzNRzxH81VOy97I1r7/bMixfDnrSeKCsDa2pj+lpWyDqvC+1vJMfIuvtkcezPwzBGtEIkpJXnCQRSUpEUAJQRoIAMLCeNgf4tL4CE/wkehbusI42fjeX/Tw/yuWvZON+76oT0ICm3Lq9cqbcur1348JWcikpRSVFgEgggkASQ5LSHKLAbypnU80p5KmdTzSslUkgsR5o730lNMG/Ofq/7k7xHmjvfSU0wb85+r/uUNi/5y6/4svocSJF249iukGX8oXZv/AJGTLf5+d2z/AI8qqhli2RbsztfpM5tvvzezRd8Qxd0tVJUsBie6cztAOYxuL84sba2PTboXpqkHO68GvjY2NNsj27vErHjOJywVEg+VLh1HDPnBLv8ALUj379zs8Yue1cn4tRPkM0lHIZi7O+FswbSPedXHJkL2tLrnIHdwEDQM3YxtH1UlRG2eSdjgHk5djI6Rj9q0WO4NLQNLB3csk7yd3Hu8Oa+VhZvVFixm96bq9r6XJ2bEX/8A02n3qQwO+wjcJNlkxF020y7TK2KjfLPyPlchrRl6bgKLpa+J8MTKiOR4Y33qWF7Y5WtcS4xOzMcHtzOc4biC462Nh09tsr4TFG1kcQeGRPO12m1bknMzrDOXt5JsAA0NAAtdZZRbjht+fn5zLD2ixSibO1zKR1PyhspTMagUzr8ibYFoD8pscpeQLdNgoWsp3RvlY/V7JHxvNy67mOLXG536g6p9HV0rHNeynmLw7M2KWdr6dpGrc2WJr5ADbklwvbUnpj55XOL3PJc5znPe473OcS5zj2kkpxja+vV3+rCxD4fvC0fiRhD3Yo1250VOw9jvZIPnWcYfvC0viK+FxHvKXz1C8nR9VLp8znsy+CAxSPjdzo5HRO7WOLT94Vv4D1uxxKidfK10phf0XErHMa37ZZ5Aovh9Q+x8XrWgENdNtm93bNbISO5mc7yJsypMYbI0XdG9szR1ujcHtHlaF6KH7tJrmvmhHpVEUI5A4BzdQ4Bw7CLhGvLEhKIo0SAEoIyggA1hHGz8by/6eH+Vy3hYPxs/G8v+nh/lcteycb931QnoQFNuXV65Uy6vXfjwlZyKSlFJUWASJGgkASQ5LSHKLAbypnU80p5KmdTzSslUkgsR5o730lduA+XbuzvjjblsXS3yahwsba636LHuhccR5o730lWfihwDDqo1nthHJJk2OyyPkjtm2ue+RwvzWrFvlQr7x6L6qxZTdmSTWwWHxcGl+Vwa4uygglpJyA7+jdyVXKzCdmzNt6eXUNyxPc91zf8ARA6Dr6wr5jnAjCo3tFPTyOkkHIhkmnAjaN8jiH3Ou4dNj1I8N4vsOzObU07g+12mOoqDG4DeQL3BuRe5I6ulbafbUIvJP4o1JyisVjM0FP4xwNZ7ZyUtOzIA5vOllcxjTHGb5iSSSXX8aY4/wcFNCQ+MsmbXMhL2ySObJG6Fz7i5seUN4A3dq0Q7ehOagoO7dtS9tpXsO6F1429lvIbLuo/CsMzR3DZSATqM5HlCVVU7WscWl1wPnE2+9bqtSpBSk4qyz1/grba7iyYe2nyQlxjziW8rZDGQ9pc8EEPYbAMEZG+5c4AB2oZSVTdk9gjjOvJlDC15aHPJuSSRe7RbqFimEOGZyGsbK9x3MYXvcbC5s1up0BPiKQaNlrgu3fOd61H93N4V/wCv4FmMcP3haXxE/C4j3lL56hZrQb1pfET8LiXeUvnqF5il6qfQwvUjOPKgyV1NMN0tMWHtiedfJI3yKoUxu3xLU+PbD89FTzAXMVTlLulrJWkHxF7Y/uWT0D9F2+z53poTN+4AVu2wyidfMWwiFxN7l0JMTr37rFPlUPicrC6kqIj+aqiWjqZIxrv5xIr6uJtEMFWUfEaElEUaJUDCKJGggA1g/Gwf8Xm8BCP4L+lbwsG41/jefwUP4YWvZOPoJ6EBTbl2euNNuXZ678eErOJRISHQ9isWLYHTCqfGyqZE4va1kGylc1hcG2aZd2pN79F1VOai7P8ALW5e8CuIlK0WCNkfsnVDYp9o+PZGOR+rL3OcafJK5xYXG91o6hr4xE6WSUxyMEbW2+SdXE3GgUd5H8TCxHFIcn9TSwNaSypErtLM2Mkd9deU7QaapgU730/PiA3lTOp5pTyVM6rmlZauhJBYjzR3vpKu3EZsb1xmJFjTloAzB3w9wR5FScR5o730lXLiTGmIb9NgdBf6ZcraIY5tE4yw5lu4QkyV4LQ1+ZsUdNyhAGRsuXtJcdSDmP67R0KRoXgTE2cbBzZMxDrZt5YR3RoVXMYbPPWNLPeWxNygm0geCbl1iLDo0VnwykcA69ySQS9wHKK5yhGVXDc3Oco0MVin4nicFNi08j3usWtY7klxa3Yw2GmhPJP/ALdQ/DjhTFWQxBtw8VwcGZSBswx4Did1yTqO70rhw6bbEKgeD/CYqvXAnZ2NjtBrvtoV6yn2TQp0o11fFk9e/Ilicqab8DV+AvGWyloRTup3vfFmLHCQNZLtJXuIdybtsHnrvl6LqqYxV56eNliBFCIhd+fNrcuFwC25+TcgaAKCwmJ+Zw2p1bfmt6D/AHT+sicI3EyFwtqLNF/GFor01CNRqm02m73XJ/8AbxZXJWTyJ3AMU9jTxyEPLLOZKI3ZJDHIwsfkdplcAcwNxq0ahNa+OJr3ine+SEWEb5Ghj3DKL3aN2tx4guceFuzFrqnZ2sG3jvmvv3brab+tKlwZwY53stps1xtk32vpu6bfesi7VoN4kpaW7vuQ30SFw/eFpfESffcR8HS+eoWa0G9aVxE/DYj4Om89QuRTypS6GXvLvxlUAmwmuafkwGcdsJEv+xee8OevU08Ie1zXc1zS09hFj515WhgMMj43c6OR0Tu1ji0/eF0uzZ6rx+f+hM0zigrAyuqI/paUPHVeF+7yTHyLXFgvAmt2OJUT75WmYwu6ARKx0bWn9dzPIFvRVPaULVr81/A0EkpSSVzRhIIIIANYNxr/ABvP4KH8MLeVg3Gv8bz+Ch/DC1bJx9BPQgKXcuz1xpty7PXoI8JWcXi4PYntdie0qTPly3lbJkvfm5dL2/R6ulMiiKg0m7gPocVy1RnyX99kkyX+eHaZrdGbq6Fww2s2JcHN2jHxGKRlyzM02Nw4bjcBNkFHAvzwAeVU9OWkRwPjdpZxlLwNdeTlF9EwKWUhyilZAN5UzqeaU8lTOp5pWaroSQWI80d76SuXBzal0jYtoXG3JjzEusHE6N32Fz5V1xHmjvfSVIcX/B2rq3zuo5YYXx5AXSvfE73wSN5BY09AcDu3hZqNWNLasctFf/EtpyUXdi9nUam09gLuNn6AGxJ8YXH2ZJ9JJ9p3rWgScCuEDgQauksb399lBIIsRfZbrKJbxS4kd0uHnslmP/Gu3HtPZ/7n8E/salWj3lZoqF9XK0SvkMLDZ9iG2vYgF7ju1cesW6bhFwlwBlI+INmMhdIHCMkuMTbEZSbWdyg4X0vlV+o+L/FYoNk1mFklxO1c6Z0gB3hp2WhtYXXLG+LnF6pkDXPoGiJ2bSWY5zazSfetLC+7rXlnUfpTmuDE30vcoTjZ5WeK/S404F4hCynyOdSscaiV7jI5jJyNnDsmtc+J4LCRIDpcbwd4LHhjUNc+d7dlYxRE7Dkw5xDGJNnfozh29PYOKXFGuBz0Bsd21nH/ABJ5UcVuKPa5pNCARYkTT3/BXerbZszxuMs2mtH3ljnHNrvOmIYGABeVgcHRMLLXeGvBcZMpIvYAGw+cNR0xVZgxDMzXNcMpLr8hzHAOOTKTc8kA3GnKte4KstbwfxWOMF4wpmUg59pNd2t8mXY2dc9FlXKkV2XL/wDzMblGYMc+7rNtmuWXuRv69L7lw6NOGHhf58TnylGm7NrrqVmg3rSuIn4bEfB03nqFmmH71pfET8NiPg6bz1ClT9XPoXPU10rzfxg0OwxetaBla6UTN6AdqxshI/Wc7xgr0eViXHpQ5K6lmH52mMZ7YX3v5JR5FfsMrVLcwZUm1BYGyNF3RubK0dboyHt+8BelIpQ9rXN3OaHDsIuF5opjdq3fi9rBLhdGQb5Idge2EmI/yLd2pG8Yz6CRYURRpJXDJBIIIIANYNxr/G8/gofw1vKwbjX+N5/BQ/hhatk4+gnoQFNuXZ640y6vXoI8JWciiKMpJUWASCCCQAKQ5LKQVFgN5UzqeaU8lTOq5pWSroSQWI80d76Sn/AKVzTUFsjoz73YtJH0nSEwxHmjvfSVNcWlA2X2XmLhbZWy6b9rfzLk7TU3c3LkKdPeRwot9Lic2UAzguvblXcbdv8A7uUuPZMQa6RzMpOhbc7917HW+/S6OhwiNpBADnjc5wGY9WvYuuLVEos2ExCMsIcJRduYke+W1LrAGzbeMb1ljt9WcsMM+n8BHYIRjiqfMdwVs4ty2PuQAGuIIOmhBRV3CKWmsZnxxtOjbuLsxGt+vcCqvPE5xYI5JJjHYWaLAm989t19DppvJG5SeIYXDVyNkmzlzeZTglrpB9Gbm1y7Mb6aAa71OU6sH+7byLo0KU1+1fzJrDuEksovHJTvAtfWQa9ltE/mxSq3h0YsdzQ4jsPJJ8izijw8xzzvo5HRw8mINe0vsXOs8Zzuyjc43seu2tqxR+zia+EsjcDyn5mvL2kdI1ubkW07u66g6rvl8i1bNl+rLqKrfZEpvKC82Nr6BoPUOhMZsPdlPvZvlPd6O1caDhA6/Ldt7uynTmeNrNPGrFM0GNxFiC02LTcWsUpbTVjk2U1Nhpp3un46mN4d0eJaXxE/DYj4Om89Qsywv5PYPMtM4ifhsR8HTeeoW6Hq59PmRNdWbcetBnoYJQLmKqGY9TJGOaf4gxaSq1xjYft8Krm2JIgMzQN+aIiUW8bEqEsNSL8QZgVA/Ra9xOVuamqYiReKpztb0hkrAQfG9sn3rGsNetI4oqzJXTx/S0ubxwvFh5JXeRd3bI49mfhmJGuJJSklecJBIIIIAMLBuNb42n8FD+GFvCwfjX+Np/BQ/hhatl4+gnoQFNuXV65U25dXr0EeErORSSlFJKiwCQQQSACQUspBUWA3lTOp5pTyVM6nmlZKmhJBYjzR3vpKsvFIP87ewA2Jc4mwaBtbuJVaxDmjs9JU/wAVuOUVMK1tc5gZIIgGSAkPsJQdwO7MFxtthjco+76F1LKSJrFOFTyTsyIofku/PSN6Ha6NB6LhRJ4S6gPblaTlHKJeb6DuXU5L+TzySasg3JBLpnFt+q+gtuva9t996gajC8KEuePEo5LuvkkZI3J08k6j7vGlCooRwxy+JZOKnO0bW5yt8c729y82T/Byd1Q4RxFwjEkhkfcNlc2MnKxvRcm9+5bsTrheBFlbA18AexwkvqHEhriQddeux6QqY7hLFTytdC9srQeVGb5ZBuIJt4wesI63hfHUTGR/vbBcNiuSbkWL3WFugburuqmUW54jQrQeCTV1y06NZaDiesmjiyxFrSZA8vIu6/yQL6aut1qxDhB7KpYc4DpJC1xLspDA35mmmp377XVUbjlPpeRp6bcoXXaDEYLnYOaxjHckDOW3Iu4C+oFz/ZTlFYsl4jrygnaLumWibDo4rSRE5TZkjbC2Y8146tdLd0Kc4PyP2UzXG4bfIT0NLAbeI33daqlVjkJhc1soLtC0WdqWuB3203b1IU/CKliD8s1y5ti3lFp00I07qyVFKSz1L686Shgj3ZrPne68vMpWFbm9g8y0ziJ+GxHwdN56hZrhwtbxLSuIn4bEfB03nqF1Yern0+ZxzXSucsQc1zXbnAtPYRYpZRKgZ5WipzDLJE7nRyOid2scWE+UK18Da7Y4jQvJs0z7F2/UTNdE0HuZntPiTHjEodhi9YAMrXyNnb1ESsa5x+3n+9MmzljQ9urmFsrO+YQ5v3gL1NP92k1zXzRE9KlEkQzh7WvbzXNDx2OFx50sryxIJBEUEAGsH41x/i03gYT/AAW9C3cLCeNj43l8BD/KVr2Tj6CehX6bcur1ypty6vXfjwlZyKSUopKiwOkFM+Q2Y0uPcSZInNJDgWkbwRYhT2EsD4Y8oc4se/aMjfs3nNfKb3GlrdPR3LJrwhdrE0kGRrCJCNd9soJ6Tv8AL3VmVVueGw7EQkFKSSrmIbypnU80p5KmdTzSslXQkgsQ5o7PSVJcXojvU7RjX/B2zNDrfCX3qNxDmjs9JUlxfH/M9Pwf/IuTtPGycXY07glg9K6SWSSGF+za3I0sYWgvzDMRbWwB8qscAonuAbT0ju4IoTfyBU7Cak7HYvfsttVHli18rYHPFr7+Uy9lJRUZdDHGyvzPEli+QXc4W0DrWIOhN9PEsm8w5I006WNXC4U8H6OOdj2wwxQzMc+QNY0ZJGus8tAGgOZp8qpfCx0Do4BDCxrBWsG0yNaZBkk03aj1KzcNKvaRUNyHv2cpeRpchzGF1u65jlUMdqn7OnjNsnsxjx13ySC33qVNXqxfijPPJNHL2LH8xn2Wp/hlNHyhkZ0Hmt7q6YJg8lZURwRWD3k8p18rGgFznm3UAfHYdK0nCOLGGklvUSuri5nvdPHHsLlp5T3EyatF27yBr03AXp61WnTylryOVThOWaM/9ix/MZ9kIn0rLHkM3H5IV/4X8FoBGZKaCWCZpBdBYyCRhNi9uUuAtvNju3jUKiP3HsPmVdOUakbpEpJxdmVLD94WlcRXwuI+DpvPULNcP3jxLSuIr4XEe8pfPULkU/VS6HRepraIo0kqgZi3HlQ5KykmH5yndGe2F97+SX7gqfSuu1apx4UGegilA+Bqmk97I1zD/EWLJcPfovRdnzvTRFm88XVaJcLoz8yL2Of/AAOMX3hgPjViVA4nq29PVRE6x1Ae1vUyVg872Sfer8VxdphgqyXiSQESCCzgBYTxrn/FpvAQj+En0rdlhHGr8bTeCh/DC17Jx9BPQgabcur1zp9yU8rvrhKxBSEmVxvpfcueZ3d8iqcgO7XEbiQesaIlwzO7vkQzO7vkUcQHYpDkjM7u+RGCbaoxXA5SplU80p5ImdTuKzVNCSCxDmjs9JTzgTVsj9kZ5GR32ds7g29s97X7QmmIc0dnpKgn71ytoV5skjVuEeKUjKOmdT1UbqqKVtQW7Vjw9zhlMeUHQBriO7boUhFwwodkMpbnDc+QyRNERAFmsPyjc2F9wv1WWLoLK6SZfGs4qyPQnB/hBhLqGnpq2emkEWUB7qlrX55HAPfcG+heSb9Aud11UuHtFRQiE0tdTVLDWsI2c0Uj2tySF2bIbAN5Iv8ApBZQgpwjhknyK5PEj0TxV45hUNPM+SopGVgkcLzSxMkLMrcrYy48063t03v0K5YRwrw3K2R2JUb55I2bQmpiG4FwY2PNZgBcdN/WSRdeRF2o3WkZ3wHl0V9Sq6knJ95VCCikj2P+V2H/AF+j/eIf+yy7h57CZOZKarglE2d72RyRv2Tha/NO51769N1llkAEUqrpSugnBTVmOcP3haTxFfC4j3lL56hZxRbwtG4jPhcR8HTeeoUqfq59CT1NbJRIIKgZX+H+G+yMMrY7ZnbB0jAN5fFaVn8TAvPWGybl6ie0EEHUEWI7h3ry/JRmnqJoTe8Uz4bnQnI8tB8YF/Guv2bPVEWaHxTVmSvlj6JaXNf9KF7co8kj/ItcWDcEa3Y4hRPJsNuInd0TNdEAe5me0+Jbwqu0oWrX5r+BoCJBBc0YFhfGmP8AFpvBQ/hhbhJMGi5NliHGwQ2v24cDHJExtweY9l2lp6rjKR41q2VpVMxMrzXWCQ+ZRUmLN+cPKuDsSHzgupLaYrJMhYmWvuf7geddX1F2/wB226+1QDcUtudbxoe2v6f3ql7QmOxPOnvb1t6R2onS9xp7SD6VBe2x+f8Aeh7bH5/3pekILE4Zxl/uLedcHPUUMV/T+9JOIg73BHpCCxIvcmtSdCuAr2/OCTNVtI3hQlVi1qMc4gOSOz1qGY4Ne0ubnAcCWnQOAOrTbrVhkiD2ixvomDsMPUsleEt48hoj62Zr3ucyNsTSSQ1t7DUnpPmsO4uFlK+1Z6kPas9SpwS5MZFWU9wXxyGmzbWN7iXNIcxsbiAA645Y7oTb2rPUj9qz1IwS5MCPrpQ+WRzb2dI5wuADYuJF7aLkw2IPUbqV9qz1IjhR6kYJcmBKWXeaVhY1rWWItd5y3cdb7hfUnpJ0aLW1XRsLLDlN3daPYs+c3yowS5AFRDULReIz4XEfB03nqFQYTG3UuHi1K0DiNiObEH25BFPGHdBc3bOc3xBzT+sFdGLVOV1y+Yu81hJQRLMMCwjjZwk0+KOkAOSojbMD0Z2gRyNH2Wn9dbsSqjxk8EjiFJ70AamEmWDcC/Sz4bndmAHja1atlqbuom9HkJmNbVzWhzOey0jO+aczT5QF6Op6gSMY9vNexrx2OAI868100tgWuBa4Etc0ggtINiCDqCCLWW88BZL4ZQ9ymYzxMGQfcF0e00nGMhInSjRILiEhD4w7eLphUcHqeTnxMd2gFSKNAEE7gZSH8xH9hvqSfyKpPoY/sN9SsAQQBAfkVSfQxfYb6kf5E0n0MX2G+pT6O6AK/wDkTSfQxfYb6kf5E0n0MX2G+pWBBAFf/Imk+hi+w31I/wAiaT6GL7DfUrAhdAEAOBVJ9DF9hvqQm4HwAciKIHvG+pWFBAGV4vxRNme57XuhJN3bINAJ6Tlta/dUf7iZ+tTfZj9S2RCynvJLvAxv3Ez9am+zH6kPcTP1qb7MfqWyWQsnvJ8xWMb9xM/WpvJH6kPcUP1qb7Mf/VbJZFZLeT5hYxz3FD9am8kf/VF7ih+tTeSP1LZLIWT3k+YWMb9xQ/Wpvsx+pD3FT9am+zH6lsaFkbyfMLGOt4lv/szHuWZ6lbeDvBOWjY1kUhbGDfKAAHE73G28nrV0sgoucnqxnOBpAFzcpT+4jJRKIEVXR1B+De0douoGrosUPMqWN/8AHf0q5IiEAZFivFvW1Epllni2juc9sWQv6LusdTbp3q4cHaGugZHG+SMxsaGNa1mWzWiwG/qVsshZTdSUkot5IAggjQUAP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zh-TW" altLang="en-US"/>
          </a:p>
        </p:txBody>
      </p:sp>
      <p:sp>
        <p:nvSpPr>
          <p:cNvPr id="30723" name="AutoShape 4" descr="data:image/jpeg;base64,/9j/4AAQSkZJRgABAQAAAQABAAD/2wCEAAkGBhAQEBAUDxAQDxAVDxUQEA8QFBIPEA8UFRQVFRQQFBQXHCceFx0jGRYWHy8gIyopLC4uFx4xNTAqNSYrLCkBCQoKDgwOGg8PGiwkHCQsMSksLCwsKTQqLSwsKSkpLCwsLCosLCksMCwsLCosLCwsLCwsKSksLywsLCwsKSwsKf/AABEIAM0A9gMBIgACEQEDEQH/xAAcAAAABwEBAAAAAAAAAAAAAAAAAQIEBQYHAwj/xABQEAABAwIDAgcIDQoGAgMBAAABAAIDBBEFEiETMQYHIjJBUXFhcnOBkbHB0RQVFyMzNUJSU1SSobMWQ2KCk5SistPhJTR0wsPSg/BVZKMk/8QAGgEAAgMBAQAAAAAAAAAAAAAAAAECAwQFBv/EADcRAAIBAgMFBAkDBAMAAAAAAAABAgMREiExBBMyUYEFQWGhFDNScZGxwdHwIiPhFUKy8TRikv/aAAwDAQACEQMRAD8A1pGgqjwx4w48PkbCyE1FQWCQtL9kyNpJDczrEkmx0A6NbaXnCEpvDHUC32RrK/dmn+oxfvD/AOkh7tE/1GL94f8A0lo9CrcvNfcjiRqiMBZV7tE/1GH94f8A0kfu0zfUIv3h/wDSR6HW5ea+4YkaqjWU+7VN9Qi/eH/0kPdqm+oRfvD/AOkj0Oty819wxI1ZHZZT7tc31CL94f8A0lyk49JmuaDhocD8pk5dbtvGLKL2Wqs2vNDujXEFlHu2zfUIv3l/9Jc5ePWVoucPjPcFS7+kh7JVSu15r7hdGuAIZe4vNOL8Jqioe+WeaV7nOLsmd4jjHQ1jL2aANNOrW5UWccI6X/tHIlRhB2lPP3MLnqrL3EMvcXlT29PW/wDaOQ9vj1v/AGjlHBS9vyYZnqvL3EMq8qe3x63/ALRyf09SXtDhI/XozO06xvRu6Xt+TDM9OZSisvM+0d9K/wC071pfsuX6xN+0l/7J7ul7fkwuz0rlRZSvNnsyX6xN+0l/7JBmcd8ryesueT50bul7fkwuz0tlSV5viLzzZn36LPeD5brSuKfhTJJDWMqpnOZTBkommdmLInh+Zrnu1IaYybk/KtuAQ6KwuUJXt4MLmjEJKqvB/jJpK2o2LGyxkk7F8oa1s9rkgAG7TYEgG2nd0VsVdSnKm7TVhiUSUiVYCUSUiQASCCNABgLDONB9sXm8FD+GFuiwjjU+NpvBQ/hha9kdqgnoQ4AISHRo4DolOXoNUVnEtRZUoolCwCcqGVGglkAWVJISykOKTA5vKY1r9CnUhTKqOhWWq8hoLEX2aO99aj6ulLGB2cG+8dSf4jzR3vpKg5Hndc26BfQLk1/WMmgbUqVpcFe9jXZwLi9rf3UOjDj1qNOUU/1K/UZOfk8/6QeT+6e0OHvjaWlwOtx0W7irMTuU25Nri+vRfVTWGbLO+xcQWuIbnBN2usNcvSHX8XSrd5R9jzFmSmxd1obB3X5kioY0Wym468wdfu2A5PYVxujeUfY8wzOjyQbItokILO7XyGPaN+oXekxV0VLXRtuDUOpY3EGxyMNQ948ZDAe44ptRbwmsoNiei7R4zmt5it+xavp9RMlqKrMBjlbe8UjJhbQnZuDsvjtbxr0gx4cARqCAQe4dQvNdMbt8S3jgHXbbDaN18xEIieekvhJid97CtfakP0xl0EidRJSJcQkJRI0EAJQRkIIANYRxq/G03gofwwt4WEcavxtN4KH8MLVsnGJkFTHRdHLlTbl1evQR4Ss5FJSikqLA5VEMj4nGLnjUDuA2P3XKbYVXbRpD77Rp16nNO49uh+5SDqgjQNuC3KbEC/RfXuJjQ4c2Ic4ucec46eILBCNbfNvh/LDysT1ZwbqIqdlQ9rRE/LYh13DMLtuFEOUhPjVQ+FkD5nugYQWRaBotoLkC5t0XJso9y0xxW/X5COEqZVW4p7KmVTzSs9UkgsR5o730lDBfa4Q1BqmVc1SYZG07I2NEEUha4RyvftA51nZTa1tDo5DEeaO99JTTBvzn6v8AuWSnQVfad23a/wBrltOOJpEfsH/Nd5ChsH/Nd5CrhhmESVGYtLGRsy7WeV7Y4oQ42DnOPYdBcm2gJSsQwh0dXLTMJle2odTsIGUyuD8jSG30ubaX6V0/6PSvh3mfuNG5jpcpuwf813kKeYTG4SDku1BG49voV0kwuhY8wyVcu1D8j5mQtdSMcNHC+cPe0G4zhvRcNOl4+SjfT1JilGV7JTG4bxe9rg9IO8HpBBSXZFOWk38BKjF9422bvmu8hQ2bvmu8hVtioomRsfUPkbtLmKKFjXyFgcW7Vxe5oa3M1wG8nKdwFyoYPnkgbA8SMncWxveNmWOZYyslbc5Sxpa42JBa4EXvYU/0yHt+XIW5XMhMDfRM2ns+mrJ75dl7Fc2PLzs2fMRe/Jt2FN4TCHSZoZXMLrxC5DmNudHEWBNreRWSno6WVzI4pp9o9wZHJLCxkD3ONmA5ZC9gcSBextfUb1GyNIuCLEXBB3gjeE12XF/3v4BuVzI9j4zJeJrmM05LjmN7am9+tJZRZ6SskH5qajcex4q4/O5q5YfvCsnBSg22H4+35tJTTDthfNKP5Fz9kla793zMrICgfoth4nqzNRzxH81VOy97I1r7/bMixfDnrSeKCsDa2pj+lpWyDqvC+1vJMfIuvtkcezPwzBGtEIkpJXnCQRSUpEUAJQRoIAMLCeNgf4tL4CE/wkehbusI42fjeX/Tw/yuWvZON+76oT0ICm3Lq9cqbcur1348JWcikpRSVFgEgggkASQ5LSHKLAbypnU80p5KmdTzSslUkgsR5o730lNMG/Ofq/7k7xHmjvfSU0wb85+r/uUNi/5y6/4svocSJF249iukGX8oXZv/AJGTLf5+d2z/AI8qqhli2RbsztfpM5tvvzezRd8Qxd0tVJUsBie6cztAOYxuL84sba2PTboXpqkHO68GvjY2NNsj27vErHjOJywVEg+VLh1HDPnBLv8ALUj379zs8Yue1cn4tRPkM0lHIZi7O+FswbSPedXHJkL2tLrnIHdwEDQM3YxtH1UlRG2eSdjgHk5djI6Rj9q0WO4NLQNLB3csk7yd3Hu8Oa+VhZvVFixm96bq9r6XJ2bEX/8A02n3qQwO+wjcJNlkxF020y7TK2KjfLPyPlchrRl6bgKLpa+J8MTKiOR4Y33qWF7Y5WtcS4xOzMcHtzOc4biC462Nh09tsr4TFG1kcQeGRPO12m1bknMzrDOXt5JsAA0NAAtdZZRbjht+fn5zLD2ixSibO1zKR1PyhspTMagUzr8ibYFoD8pscpeQLdNgoWsp3RvlY/V7JHxvNy67mOLXG536g6p9HV0rHNeynmLw7M2KWdr6dpGrc2WJr5ADbklwvbUnpj55XOL3PJc5znPe473OcS5zj2kkpxja+vV3+rCxD4fvC0fiRhD3Yo1250VOw9jvZIPnWcYfvC0viK+FxHvKXz1C8nR9VLp8znsy+CAxSPjdzo5HRO7WOLT94Vv4D1uxxKidfK10phf0XErHMa37ZZ5Aovh9Q+x8XrWgENdNtm93bNbISO5mc7yJsypMYbI0XdG9szR1ujcHtHlaF6KH7tJrmvmhHpVEUI5A4BzdQ4Bw7CLhGvLEhKIo0SAEoIyggA1hHGz8by/6eH+Vy3hYPxs/G8v+nh/lcteycb931QnoQFNuXV65Uy6vXfjwlZyKSlFJUWASJGgkASQ5LSHKLAbypnU80p5KmdTzSslUkgsR5o730lduA+XbuzvjjblsXS3yahwsba636LHuhccR5o730lWfihwDDqo1nthHJJk2OyyPkjtm2ue+RwvzWrFvlQr7x6L6qxZTdmSTWwWHxcGl+Vwa4uygglpJyA7+jdyVXKzCdmzNt6eXUNyxPc91zf8ARA6Dr6wr5jnAjCo3tFPTyOkkHIhkmnAjaN8jiH3Ou4dNj1I8N4vsOzObU07g+12mOoqDG4DeQL3BuRe5I6ulbafbUIvJP4o1JyisVjM0FP4xwNZ7ZyUtOzIA5vOllcxjTHGb5iSSSXX8aY4/wcFNCQ+MsmbXMhL2ySObJG6Fz7i5seUN4A3dq0Q7ehOagoO7dtS9tpXsO6F1429lvIbLuo/CsMzR3DZSATqM5HlCVVU7WscWl1wPnE2+9bqtSpBSk4qyz1/grba7iyYe2nyQlxjziW8rZDGQ9pc8EEPYbAMEZG+5c4AB2oZSVTdk9gjjOvJlDC15aHPJuSSRe7RbqFimEOGZyGsbK9x3MYXvcbC5s1up0BPiKQaNlrgu3fOd61H93N4V/wCv4FmMcP3haXxE/C4j3lL56hZrQb1pfET8LiXeUvnqF5il6qfQwvUjOPKgyV1NMN0tMWHtiedfJI3yKoUxu3xLU+PbD89FTzAXMVTlLulrJWkHxF7Y/uWT0D9F2+z53poTN+4AVu2wyidfMWwiFxN7l0JMTr37rFPlUPicrC6kqIj+aqiWjqZIxrv5xIr6uJtEMFWUfEaElEUaJUDCKJGggA1g/Gwf8Xm8BCP4L+lbwsG41/jefwUP4YWvZOPoJ6EBTbl2euNNuXZ678eErOJRISHQ9isWLYHTCqfGyqZE4va1kGylc1hcG2aZd2pN79F1VOai7P8ALW5e8CuIlK0WCNkfsnVDYp9o+PZGOR+rL3OcafJK5xYXG91o6hr4xE6WSUxyMEbW2+SdXE3GgUd5H8TCxHFIcn9TSwNaSypErtLM2Mkd9deU7QaapgU730/PiA3lTOp5pTyVM6rmlZauhJBYjzR3vpKu3EZsb1xmJFjTloAzB3w9wR5FScR5o730lXLiTGmIb9NgdBf6ZcraIY5tE4yw5lu4QkyV4LQ1+ZsUdNyhAGRsuXtJcdSDmP67R0KRoXgTE2cbBzZMxDrZt5YR3RoVXMYbPPWNLPeWxNygm0geCbl1iLDo0VnwykcA69ySQS9wHKK5yhGVXDc3Oco0MVin4nicFNi08j3usWtY7klxa3Yw2GmhPJP/ALdQ/DjhTFWQxBtw8VwcGZSBswx4Did1yTqO70rhw6bbEKgeD/CYqvXAnZ2NjtBrvtoV6yn2TQp0o11fFk9e/Ilicqab8DV+AvGWyloRTup3vfFmLHCQNZLtJXuIdybtsHnrvl6LqqYxV56eNliBFCIhd+fNrcuFwC25+TcgaAKCwmJ+Zw2p1bfmt6D/AHT+sicI3EyFwtqLNF/GFor01CNRqm02m73XJ/8AbxZXJWTyJ3AMU9jTxyEPLLOZKI3ZJDHIwsfkdplcAcwNxq0ahNa+OJr3ine+SEWEb5Ghj3DKL3aN2tx4guceFuzFrqnZ2sG3jvmvv3brab+tKlwZwY53stps1xtk32vpu6bfesi7VoN4kpaW7vuQ30SFw/eFpfESffcR8HS+eoWa0G9aVxE/DYj4Om89QuRTypS6GXvLvxlUAmwmuafkwGcdsJEv+xee8OevU08Ie1zXc1zS09hFj515WhgMMj43c6OR0Tu1ji0/eF0uzZ6rx+f+hM0zigrAyuqI/paUPHVeF+7yTHyLXFgvAmt2OJUT75WmYwu6ARKx0bWn9dzPIFvRVPaULVr81/A0EkpSSVzRhIIIIANYNxr/ABvP4KH8MLeVg3Gv8bz+Ch/DC1bJx9BPQgKXcuz1xpty7PXoI8JWcXi4PYntdie0qTPly3lbJkvfm5dL2/R6ulMiiKg0m7gPocVy1RnyX99kkyX+eHaZrdGbq6Fww2s2JcHN2jHxGKRlyzM02Nw4bjcBNkFHAvzwAeVU9OWkRwPjdpZxlLwNdeTlF9EwKWUhyilZAN5UzqeaU8lTOp5pWaroSQWI80d76SuXBzal0jYtoXG3JjzEusHE6N32Fz5V1xHmjvfSVIcX/B2rq3zuo5YYXx5AXSvfE73wSN5BY09AcDu3hZqNWNLasctFf/EtpyUXdi9nUam09gLuNn6AGxJ8YXH2ZJ9JJ9p3rWgScCuEDgQauksb399lBIIsRfZbrKJbxS4kd0uHnslmP/Gu3HtPZ/7n8E/salWj3lZoqF9XK0SvkMLDZ9iG2vYgF7ju1cesW6bhFwlwBlI+INmMhdIHCMkuMTbEZSbWdyg4X0vlV+o+L/FYoNk1mFklxO1c6Z0gB3hp2WhtYXXLG+LnF6pkDXPoGiJ2bSWY5zazSfetLC+7rXlnUfpTmuDE30vcoTjZ5WeK/S404F4hCynyOdSscaiV7jI5jJyNnDsmtc+J4LCRIDpcbwd4LHhjUNc+d7dlYxRE7Dkw5xDGJNnfozh29PYOKXFGuBz0Bsd21nH/ABJ5UcVuKPa5pNCARYkTT3/BXerbZszxuMs2mtH3ljnHNrvOmIYGABeVgcHRMLLXeGvBcZMpIvYAGw+cNR0xVZgxDMzXNcMpLr8hzHAOOTKTc8kA3GnKte4KstbwfxWOMF4wpmUg59pNd2t8mXY2dc9FlXKkV2XL/wDzMblGYMc+7rNtmuWXuRv69L7lw6NOGHhf58TnylGm7NrrqVmg3rSuIn4bEfB03nqFmmH71pfET8NiPg6bz1ClT9XPoXPU10rzfxg0OwxetaBla6UTN6AdqxshI/Wc7xgr0eViXHpQ5K6lmH52mMZ7YX3v5JR5FfsMrVLcwZUm1BYGyNF3RubK0dboyHt+8BelIpQ9rXN3OaHDsIuF5opjdq3fi9rBLhdGQb5Idge2EmI/yLd2pG8Yz6CRYURRpJXDJBIIIIANYNxr/G8/gofw1vKwbjX+N5/BQ/hhatk4+gnoQFNuXZ640y6vXoI8JWciiKMpJUWASCCCQAKQ5LKQVFgN5UzqeaU8lTOq5pWSroSQWI80d76Sn/AKVzTUFsjoz73YtJH0nSEwxHmjvfSVNcWlA2X2XmLhbZWy6b9rfzLk7TU3c3LkKdPeRwot9Lic2UAzguvblXcbdv8A7uUuPZMQa6RzMpOhbc7917HW+/S6OhwiNpBADnjc5wGY9WvYuuLVEos2ExCMsIcJRduYke+W1LrAGzbeMb1ljt9WcsMM+n8BHYIRjiqfMdwVs4ty2PuQAGuIIOmhBRV3CKWmsZnxxtOjbuLsxGt+vcCqvPE5xYI5JJjHYWaLAm989t19DppvJG5SeIYXDVyNkmzlzeZTglrpB9Gbm1y7Mb6aAa71OU6sH+7byLo0KU1+1fzJrDuEksovHJTvAtfWQa9ltE/mxSq3h0YsdzQ4jsPJJ8izijw8xzzvo5HRw8mINe0vsXOs8Zzuyjc43seu2tqxR+zia+EsjcDyn5mvL2kdI1ubkW07u66g6rvl8i1bNl+rLqKrfZEpvKC82Nr6BoPUOhMZsPdlPvZvlPd6O1caDhA6/Ldt7uynTmeNrNPGrFM0GNxFiC02LTcWsUpbTVjk2U1Nhpp3un46mN4d0eJaXxE/DYj4Om89Qsywv5PYPMtM4ifhsR8HTeeoW6Hq59PmRNdWbcetBnoYJQLmKqGY9TJGOaf4gxaSq1xjYft8Krm2JIgMzQN+aIiUW8bEqEsNSL8QZgVA/Ra9xOVuamqYiReKpztb0hkrAQfG9sn3rGsNetI4oqzJXTx/S0ubxwvFh5JXeRd3bI49mfhmJGuJJSklecJBIIIIAMLBuNb42n8FD+GFvCwfjX+Np/BQ/hhatl4+gnoQFNuXV65U25dXr0EeErORSSlFJKiwCQQQSACQUspBUWA3lTOp5pTyVM6nmlZKmhJBYjzR3vpKsvFIP87ewA2Jc4mwaBtbuJVaxDmjs9JU/wAVuOUVMK1tc5gZIIgGSAkPsJQdwO7MFxtthjco+76F1LKSJrFOFTyTsyIofku/PSN6Ha6NB6LhRJ4S6gPblaTlHKJeb6DuXU5L+TzySasg3JBLpnFt+q+gtuva9t996gajC8KEuePEo5LuvkkZI3J08k6j7vGlCooRwxy+JZOKnO0bW5yt8c729y82T/Byd1Q4RxFwjEkhkfcNlc2MnKxvRcm9+5bsTrheBFlbA18AexwkvqHEhriQddeux6QqY7hLFTytdC9srQeVGb5ZBuIJt4wesI63hfHUTGR/vbBcNiuSbkWL3WFugburuqmUW54jQrQeCTV1y06NZaDiesmjiyxFrSZA8vIu6/yQL6aut1qxDhB7KpYc4DpJC1xLspDA35mmmp377XVUbjlPpeRp6bcoXXaDEYLnYOaxjHckDOW3Iu4C+oFz/ZTlFYsl4jrygnaLumWibDo4rSRE5TZkjbC2Y8146tdLd0Kc4PyP2UzXG4bfIT0NLAbeI33daqlVjkJhc1soLtC0WdqWuB3203b1IU/CKliD8s1y5ti3lFp00I07qyVFKSz1L686Shgj3ZrPne68vMpWFbm9g8y0ziJ+GxHwdN56hZrhwtbxLSuIn4bEfB03nqF1Yern0+ZxzXSucsQc1zXbnAtPYRYpZRKgZ5WipzDLJE7nRyOid2scWE+UK18Da7Y4jQvJs0z7F2/UTNdE0HuZntPiTHjEodhi9YAMrXyNnb1ESsa5x+3n+9MmzljQ9urmFsrO+YQ5v3gL1NP92k1zXzRE9KlEkQzh7WvbzXNDx2OFx50sryxIJBEUEAGsH41x/i03gYT/AAW9C3cLCeNj43l8BD/KVr2Tj6CehX6bcur1ypty6vXfjwlZyKSUopKiwOkFM+Q2Y0uPcSZInNJDgWkbwRYhT2EsD4Y8oc4se/aMjfs3nNfKb3GlrdPR3LJrwhdrE0kGRrCJCNd9soJ6Tv8AL3VmVVueGw7EQkFKSSrmIbypnU80p5KmdTzSslXQkgsQ5o7PSVJcXojvU7RjX/B2zNDrfCX3qNxDmjs9JUlxfH/M9Pwf/IuTtPGycXY07glg9K6SWSSGF+za3I0sYWgvzDMRbWwB8qscAonuAbT0ju4IoTfyBU7Cak7HYvfsttVHli18rYHPFr7+Uy9lJRUZdDHGyvzPEli+QXc4W0DrWIOhN9PEsm8w5I006WNXC4U8H6OOdj2wwxQzMc+QNY0ZJGus8tAGgOZp8qpfCx0Do4BDCxrBWsG0yNaZBkk03aj1KzcNKvaRUNyHv2cpeRpchzGF1u65jlUMdqn7OnjNsnsxjx13ySC33qVNXqxfijPPJNHL2LH8xn2Wp/hlNHyhkZ0Hmt7q6YJg8lZURwRWD3k8p18rGgFznm3UAfHYdK0nCOLGGklvUSuri5nvdPHHsLlp5T3EyatF27yBr03AXp61WnTylryOVThOWaM/9ix/MZ9kIn0rLHkM3H5IV/4X8FoBGZKaCWCZpBdBYyCRhNi9uUuAtvNju3jUKiP3HsPmVdOUakbpEpJxdmVLD94WlcRXwuI+DpvPULNcP3jxLSuIr4XEe8pfPULkU/VS6HRepraIo0kqgZi3HlQ5KykmH5yndGe2F97+SX7gqfSuu1apx4UGegilA+Bqmk97I1zD/EWLJcPfovRdnzvTRFm88XVaJcLoz8yL2Of/AAOMX3hgPjViVA4nq29PVRE6x1Ae1vUyVg872Sfer8VxdphgqyXiSQESCCzgBYTxrn/FpvAQj+En0rdlhHGr8bTeCh/DC17Jx9BPQgabcur1zp9yU8rvrhKxBSEmVxvpfcueZ3d8iqcgO7XEbiQesaIlwzO7vkQzO7vkUcQHYpDkjM7u+RGCbaoxXA5SplU80p5ImdTuKzVNCSCxDmjs9JTzgTVsj9kZ5GR32ds7g29s97X7QmmIc0dnpKgn71ytoV5skjVuEeKUjKOmdT1UbqqKVtQW7Vjw9zhlMeUHQBriO7boUhFwwodkMpbnDc+QyRNERAFmsPyjc2F9wv1WWLoLK6SZfGs4qyPQnB/hBhLqGnpq2emkEWUB7qlrX55HAPfcG+heSb9Aud11UuHtFRQiE0tdTVLDWsI2c0Uj2tySF2bIbAN5Iv8ApBZQgpwjhknyK5PEj0TxV45hUNPM+SopGVgkcLzSxMkLMrcrYy48063t03v0K5YRwrw3K2R2JUb55I2bQmpiG4FwY2PNZgBcdN/WSRdeRF2o3WkZ3wHl0V9Sq6knJ95VCCikj2P+V2H/AF+j/eIf+yy7h57CZOZKarglE2d72RyRv2Tha/NO51769N1llkAEUqrpSugnBTVmOcP3haTxFfC4j3lL56hZxRbwtG4jPhcR8HTeeoUqfq59CT1NbJRIIKgZX+H+G+yMMrY7ZnbB0jAN5fFaVn8TAvPWGybl6ie0EEHUEWI7h3ry/JRmnqJoTe8Uz4bnQnI8tB8YF/Guv2bPVEWaHxTVmSvlj6JaXNf9KF7co8kj/ItcWDcEa3Y4hRPJsNuInd0TNdEAe5me0+Jbwqu0oWrX5r+BoCJBBc0YFhfGmP8AFpvBQ/hhbhJMGi5NliHGwQ2v24cDHJExtweY9l2lp6rjKR41q2VpVMxMrzXWCQ+ZRUmLN+cPKuDsSHzgupLaYrJMhYmWvuf7geddX1F2/wB226+1QDcUtudbxoe2v6f3ql7QmOxPOnvb1t6R2onS9xp7SD6VBe2x+f8Aeh7bH5/3pekILE4Zxl/uLedcHPUUMV/T+9JOIg73BHpCCxIvcmtSdCuAr2/OCTNVtI3hQlVi1qMc4gOSOz1qGY4Ne0ubnAcCWnQOAOrTbrVhkiD2ixvomDsMPUsleEt48hoj62Zr3ucyNsTSSQ1t7DUnpPmsO4uFlK+1Z6kPas9SpwS5MZFWU9wXxyGmzbWN7iXNIcxsbiAA645Y7oTb2rPUj9qz1IwS5MCPrpQ+WRzb2dI5wuADYuJF7aLkw2IPUbqV9qz1IjhR6kYJcmBKWXeaVhY1rWWItd5y3cdb7hfUnpJ0aLW1XRsLLDlN3daPYs+c3yowS5AFRDULReIz4XEfB03nqFQYTG3UuHi1K0DiNiObEH25BFPGHdBc3bOc3xBzT+sFdGLVOV1y+Yu81hJQRLMMCwjjZwk0+KOkAOSojbMD0Z2gRyNH2Wn9dbsSqjxk8EjiFJ70AamEmWDcC/Sz4bndmAHja1atlqbuom9HkJmNbVzWhzOey0jO+aczT5QF6Op6gSMY9vNexrx2OAI868100tgWuBa4Etc0ggtINiCDqCCLWW88BZL4ZQ9ymYzxMGQfcF0e00nGMhInSjRILiEhD4w7eLphUcHqeTnxMd2gFSKNAEE7gZSH8xH9hvqSfyKpPoY/sN9SsAQQBAfkVSfQxfYb6kf5E0n0MX2G+pT6O6AK/wDkTSfQxfYb6kf5E0n0MX2G+pWBBAFf/Imk+hi+w31I/wAiaT6GL7DfUrAhdAEAOBVJ9DF9hvqQm4HwAciKIHvG+pWFBAGV4vxRNme57XuhJN3bINAJ6Tlta/dUf7iZ+tTfZj9S2RCynvJLvAxv3Ez9am+zH6kPcTP1qb7MfqWyWQsnvJ8xWMb9xM/WpvJH6kPcUP1qb7Mf/VbJZFZLeT5hYxz3FD9am8kf/VF7ih+tTeSP1LZLIWT3k+YWMb9xQ/Wpvsx+pD3FT9am+zH6lsaFkbyfMLGOt4lv/szHuWZ6lbeDvBOWjY1kUhbGDfKAAHE73G28nrV0sgoucnqxnOBpAFzcpT+4jJRKIEVXR1B+De0douoGrosUPMqWN/8AHf0q5IiEAZFivFvW1Epllni2juc9sWQv6LusdTbp3q4cHaGugZHG+SMxsaGNa1mWzWiwG/qVsshZTdSUkot5IAggjQUAP//Z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zh-TW" altLang="en-US"/>
          </a:p>
        </p:txBody>
      </p:sp>
      <p:cxnSp>
        <p:nvCxnSpPr>
          <p:cNvPr id="3" name="肘形接點 2"/>
          <p:cNvCxnSpPr>
            <a:stCxn id="29" idx="3"/>
            <a:endCxn id="30742" idx="1"/>
          </p:cNvCxnSpPr>
          <p:nvPr/>
        </p:nvCxnSpPr>
        <p:spPr>
          <a:xfrm flipV="1">
            <a:off x="4713289" y="2224324"/>
            <a:ext cx="600879" cy="2436577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肘形接點 10"/>
          <p:cNvCxnSpPr>
            <a:stCxn id="29" idx="3"/>
          </p:cNvCxnSpPr>
          <p:nvPr/>
        </p:nvCxnSpPr>
        <p:spPr>
          <a:xfrm>
            <a:off x="4713288" y="4660901"/>
            <a:ext cx="569912" cy="384175"/>
          </a:xfrm>
          <a:prstGeom prst="bentConnector3">
            <a:avLst>
              <a:gd name="adj1" fmla="val 51972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肘形接點 8"/>
          <p:cNvCxnSpPr>
            <a:cxnSpLocks/>
          </p:cNvCxnSpPr>
          <p:nvPr/>
        </p:nvCxnSpPr>
        <p:spPr>
          <a:xfrm flipV="1">
            <a:off x="2197192" y="2262503"/>
            <a:ext cx="713725" cy="302401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肘形接點 11"/>
          <p:cNvCxnSpPr/>
          <p:nvPr/>
        </p:nvCxnSpPr>
        <p:spPr>
          <a:xfrm rot="16200000" flipH="1">
            <a:off x="1304925" y="2027238"/>
            <a:ext cx="2008188" cy="201612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5800365" y="3129097"/>
            <a:ext cx="1312862" cy="431800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程式設計</a:t>
            </a:r>
          </a:p>
        </p:txBody>
      </p:sp>
      <p:sp>
        <p:nvSpPr>
          <p:cNvPr id="31" name="矩形 30"/>
          <p:cNvSpPr/>
          <p:nvPr/>
        </p:nvSpPr>
        <p:spPr>
          <a:xfrm>
            <a:off x="8481764" y="2729557"/>
            <a:ext cx="2016224" cy="707886"/>
          </a:xfrm>
          <a:prstGeom prst="rect">
            <a:avLst/>
          </a:prstGeom>
          <a:solidFill>
            <a:schemeClr val="accent1"/>
          </a:solidFill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zh-TW" altLang="en-US" sz="20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資訊科、</a:t>
            </a:r>
            <a:endParaRPr lang="en-US" altLang="zh-TW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  <a:p>
            <a:pPr algn="ctr" eaLnBrk="0" hangingPunct="0">
              <a:defRPr/>
            </a:pPr>
            <a:r>
              <a:rPr lang="zh-TW" altLang="en-US" sz="20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資料處理科</a:t>
            </a:r>
          </a:p>
        </p:txBody>
      </p:sp>
      <p:pic>
        <p:nvPicPr>
          <p:cNvPr id="29" name="Picture 14" descr="http://www.apps-club.com/img/app-features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409826" y="3876675"/>
            <a:ext cx="2303463" cy="1568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FFCC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9" name="肘形接點 18"/>
          <p:cNvCxnSpPr>
            <a:endCxn id="29" idx="1"/>
          </p:cNvCxnSpPr>
          <p:nvPr/>
        </p:nvCxnSpPr>
        <p:spPr>
          <a:xfrm rot="16200000" flipH="1">
            <a:off x="541338" y="2792413"/>
            <a:ext cx="3535362" cy="201612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740" name="Picture 2" descr="http://ydweb.yuda.tyc.edu.tw/Page/BBP/BBP_Upload/41/9757/%E9%99%84%E4%BB%B601_20121105091953.jpg"/>
          <p:cNvPicPr>
            <a:picLocks noChangeAspect="1" noChangeArrowheads="1"/>
          </p:cNvPicPr>
          <p:nvPr/>
        </p:nvPicPr>
        <p:blipFill rotWithShape="1">
          <a:blip r:embed="rId6" cstate="screen"/>
          <a:srcRect t="10655"/>
          <a:stretch/>
        </p:blipFill>
        <p:spPr bwMode="auto">
          <a:xfrm>
            <a:off x="8481764" y="3669595"/>
            <a:ext cx="1968568" cy="137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1" name="Picture 4" descr="http://www.ccivs.cyc.edu.tw/isotrope/attachments/201301/4726723159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8481764" y="1206375"/>
            <a:ext cx="2016224" cy="1511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2" name="Picture 6" descr="http://2.bp.blogspot.com/-3KgD0SKDBBo/TZlUULsWI3I/AAAAAAAABGs/zACc2DB-Q9g/s1600/click4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5314168" y="1436282"/>
            <a:ext cx="2397165" cy="157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3" name="Picture 10" descr="http://pic.pimg.tw/jun431869/4b9cc87bbb32b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283200" y="4077072"/>
            <a:ext cx="2324968" cy="164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" name="直線單箭頭接點 42"/>
          <p:cNvCxnSpPr>
            <a:stCxn id="30742" idx="3"/>
            <a:endCxn id="30741" idx="1"/>
          </p:cNvCxnSpPr>
          <p:nvPr/>
        </p:nvCxnSpPr>
        <p:spPr>
          <a:xfrm flipV="1">
            <a:off x="7711332" y="1962211"/>
            <a:ext cx="770432" cy="2621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單箭頭接點 51"/>
          <p:cNvCxnSpPr>
            <a:stCxn id="30743" idx="3"/>
            <a:endCxn id="30740" idx="1"/>
          </p:cNvCxnSpPr>
          <p:nvPr/>
        </p:nvCxnSpPr>
        <p:spPr>
          <a:xfrm flipV="1">
            <a:off x="7608168" y="4357336"/>
            <a:ext cx="873596" cy="54444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5314168" y="5876674"/>
            <a:ext cx="1313181" cy="43088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資料運用</a:t>
            </a:r>
          </a:p>
        </p:txBody>
      </p:sp>
      <p:sp>
        <p:nvSpPr>
          <p:cNvPr id="13" name="矩形 12"/>
          <p:cNvSpPr/>
          <p:nvPr/>
        </p:nvSpPr>
        <p:spPr>
          <a:xfrm>
            <a:off x="6179097" y="5328140"/>
            <a:ext cx="1312862" cy="431800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網頁設計</a:t>
            </a:r>
          </a:p>
        </p:txBody>
      </p:sp>
      <p:sp>
        <p:nvSpPr>
          <p:cNvPr id="36" name="矩形 35"/>
          <p:cNvSpPr/>
          <p:nvPr/>
        </p:nvSpPr>
        <p:spPr>
          <a:xfrm>
            <a:off x="8462764" y="5907450"/>
            <a:ext cx="1976636" cy="400110"/>
          </a:xfrm>
          <a:prstGeom prst="rect">
            <a:avLst/>
          </a:prstGeom>
          <a:solidFill>
            <a:schemeClr val="accent1"/>
          </a:solidFill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0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資料處理科等</a:t>
            </a:r>
          </a:p>
        </p:txBody>
      </p:sp>
      <p:cxnSp>
        <p:nvCxnSpPr>
          <p:cNvPr id="38" name="直線接點 37"/>
          <p:cNvCxnSpPr>
            <a:stCxn id="13" idx="3"/>
            <a:endCxn id="30" idx="1"/>
          </p:cNvCxnSpPr>
          <p:nvPr/>
        </p:nvCxnSpPr>
        <p:spPr>
          <a:xfrm>
            <a:off x="7491959" y="5544040"/>
            <a:ext cx="970805" cy="123872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接點 39"/>
          <p:cNvCxnSpPr>
            <a:stCxn id="28" idx="3"/>
            <a:endCxn id="36" idx="1"/>
          </p:cNvCxnSpPr>
          <p:nvPr/>
        </p:nvCxnSpPr>
        <p:spPr>
          <a:xfrm>
            <a:off x="6627348" y="6092117"/>
            <a:ext cx="1835416" cy="15388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2376663" y="5488156"/>
            <a:ext cx="2361951" cy="101566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72000" tIns="0" rIns="0" bIns="0">
            <a:spAutoFit/>
          </a:bodyPr>
          <a:lstStyle/>
          <a:p>
            <a:pPr eaLnBrk="0" hangingPunct="0"/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網頁設計</a:t>
            </a:r>
            <a:endParaRPr lang="en-US" altLang="zh-TW" sz="2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  <a:p>
            <a:pPr eaLnBrk="0" hangingPunct="0"/>
            <a:r>
              <a:rPr lang="en-US" altLang="zh-TW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APP</a:t>
            </a:r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應用程式</a:t>
            </a:r>
            <a:endParaRPr lang="en-US" altLang="zh-TW" sz="2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  <a:p>
            <a:pPr eaLnBrk="0" hangingPunct="0"/>
            <a:r>
              <a:rPr lang="zh-TW" altLang="en-US" sz="2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資料運用</a:t>
            </a:r>
          </a:p>
        </p:txBody>
      </p:sp>
      <p:sp>
        <p:nvSpPr>
          <p:cNvPr id="30" name="矩形 29"/>
          <p:cNvSpPr/>
          <p:nvPr/>
        </p:nvSpPr>
        <p:spPr>
          <a:xfrm>
            <a:off x="8462764" y="5067747"/>
            <a:ext cx="1987568" cy="1200329"/>
          </a:xfrm>
          <a:prstGeom prst="rect">
            <a:avLst/>
          </a:prstGeom>
          <a:solidFill>
            <a:schemeClr val="accent1"/>
          </a:solidFill>
          <a:effectLst/>
        </p:spPr>
        <p:txBody>
          <a:bodyPr wrap="square" lIns="36000" rIns="36000">
            <a:spAutoFit/>
          </a:bodyPr>
          <a:lstStyle/>
          <a:p>
            <a:pPr algn="ctr">
              <a:defRPr/>
            </a:pPr>
            <a:r>
              <a:rPr lang="zh-TW" altLang="en-US" sz="2400" spc="-1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資料處理科、多媒體設計科、廣告設計科</a:t>
            </a:r>
          </a:p>
        </p:txBody>
      </p:sp>
      <p:graphicFrame>
        <p:nvGraphicFramePr>
          <p:cNvPr id="33" name="物件 32"/>
          <p:cNvGraphicFramePr>
            <a:graphicFrameLocks noChangeAspect="1"/>
          </p:cNvGraphicFramePr>
          <p:nvPr/>
        </p:nvGraphicFramePr>
        <p:xfrm>
          <a:off x="2409825" y="2822179"/>
          <a:ext cx="1596428" cy="889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Impact" r:id="rId10" imgW="14592240" imgH="8127720" progId="PI3.Image">
                  <p:embed/>
                </p:oleObj>
              </mc:Choice>
              <mc:Fallback>
                <p:oleObj name="PhotoImpact" r:id="rId10" imgW="14592240" imgH="8127720" progId="PI3.Image">
                  <p:embed/>
                  <p:pic>
                    <p:nvPicPr>
                      <p:cNvPr id="33" name="物件 32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409825" y="2822179"/>
                        <a:ext cx="1596428" cy="8892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1D246F4-F048-979C-8475-0904FE09E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0DCACF-9AB4-4939-83DB-091BEB9C2FD4}" type="slidenum">
              <a:rPr lang="zh-TW" altLang="en-US" smtClean="0"/>
              <a:pPr>
                <a:defRPr/>
              </a:pPr>
              <a:t>57</a:t>
            </a:fld>
            <a:endParaRPr lang="zh-TW" altLang="en-US"/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A4E8A520-4FDA-2CB6-6512-C36A65D597EB}"/>
              </a:ext>
            </a:extLst>
          </p:cNvPr>
          <p:cNvGrpSpPr>
            <a:grpSpLocks noChangeAspect="1"/>
          </p:cNvGrpSpPr>
          <p:nvPr/>
        </p:nvGrpSpPr>
        <p:grpSpPr>
          <a:xfrm>
            <a:off x="849934" y="910798"/>
            <a:ext cx="1603978" cy="1336243"/>
            <a:chOff x="1329194" y="1824771"/>
            <a:chExt cx="4480094" cy="3732272"/>
          </a:xfrm>
        </p:grpSpPr>
        <p:pic>
          <p:nvPicPr>
            <p:cNvPr id="5" name="Picture 8" descr="iOS 18 為iPhone 帶來前所未見的個人化、智慧功能與堅強實力- Apple (台灣)">
              <a:extLst>
                <a:ext uri="{FF2B5EF4-FFF2-40B4-BE49-F238E27FC236}">
                  <a16:creationId xmlns:a16="http://schemas.microsoft.com/office/drawing/2014/main" id="{91EE4B67-E3DC-1200-16D7-9DE4B03F8F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37" t="6442" r="21030" b="7226"/>
            <a:stretch/>
          </p:blipFill>
          <p:spPr bwMode="auto">
            <a:xfrm>
              <a:off x="4153121" y="1963938"/>
              <a:ext cx="1656167" cy="3431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iPhone 16 Pro 512GB White Titanium - od 6 109 zł - Swappie">
              <a:extLst>
                <a:ext uri="{FF2B5EF4-FFF2-40B4-BE49-F238E27FC236}">
                  <a16:creationId xmlns:a16="http://schemas.microsoft.com/office/drawing/2014/main" id="{9359995B-CB75-0846-F43B-518A3F54FA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9194" y="1824771"/>
              <a:ext cx="3732272" cy="3732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標題 1">
            <a:extLst>
              <a:ext uri="{FF2B5EF4-FFF2-40B4-BE49-F238E27FC236}">
                <a16:creationId xmlns:a16="http://schemas.microsoft.com/office/drawing/2014/main" id="{27B0A1C6-53F9-553D-15F0-34DD2D1529AE}"/>
              </a:ext>
            </a:extLst>
          </p:cNvPr>
          <p:cNvSpPr txBox="1">
            <a:spLocks/>
          </p:cNvSpPr>
          <p:nvPr/>
        </p:nvSpPr>
        <p:spPr bwMode="auto">
          <a:xfrm>
            <a:off x="1059948" y="160338"/>
            <a:ext cx="10796692" cy="8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新特明體" panose="02020909000000000000" pitchFamily="49" charset="-120"/>
                <a:ea typeface="華康新特明體" panose="02020909000000000000" pitchFamily="49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r>
              <a:rPr kumimoji="0" lang="zh-TW" altLang="en-US" sz="4000" b="1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DFKai-SB" panose="03000509000000000000" pitchFamily="49" charset="-120"/>
              </a:rPr>
              <a:t>專業群科分析－</a:t>
            </a:r>
            <a:r>
              <a:rPr kumimoji="0" lang="zh-TW" altLang="en-US" sz="4000" b="1" dirty="0">
                <a:solidFill>
                  <a:schemeClr val="accent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以智慧型手機、平板為例 </a:t>
            </a:r>
            <a:r>
              <a:rPr kumimoji="0" lang="en-US" altLang="zh-TW" sz="2800" b="1" dirty="0">
                <a:solidFill>
                  <a:schemeClr val="accent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4/5</a:t>
            </a:r>
            <a:endParaRPr kumimoji="0" lang="zh-TW" altLang="en-US" sz="3600" b="1" dirty="0">
              <a:solidFill>
                <a:schemeClr val="accent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579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839566"/>
              </p:ext>
            </p:extLst>
          </p:nvPr>
        </p:nvGraphicFramePr>
        <p:xfrm>
          <a:off x="1981709" y="1037105"/>
          <a:ext cx="8568952" cy="47544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0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7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32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終端產品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製造</a:t>
                      </a:r>
                      <a:r>
                        <a:rPr lang="en-US" sz="2000" kern="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/</a:t>
                      </a:r>
                      <a:r>
                        <a:rPr lang="zh-TW" sz="2000" kern="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服務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職業分類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技高專業</a:t>
                      </a:r>
                      <a:r>
                        <a:rPr lang="zh-TW" sz="2000" kern="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群科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科</a:t>
                      </a:r>
                      <a:r>
                        <a:rPr lang="zh-TW" sz="2000" kern="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技校</a:t>
                      </a:r>
                      <a:r>
                        <a:rPr lang="zh-TW" altLang="en-US" sz="2000" kern="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院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318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智慧型手機</a:t>
                      </a:r>
                      <a:br>
                        <a:rPr lang="en-US" altLang="zh-TW" sz="2000" kern="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</a:br>
                      <a:r>
                        <a:rPr lang="zh-TW" altLang="en-US" sz="2000" kern="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、平板</a:t>
                      </a:r>
                      <a:endParaRPr lang="en-US" altLang="zh-TW" sz="2000" kern="0" dirty="0">
                        <a:solidFill>
                          <a:schemeClr val="tx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altLang="zh-TW" sz="2000" kern="0" dirty="0">
                        <a:solidFill>
                          <a:schemeClr val="tx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altLang="zh-TW" sz="2000" kern="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造型</a:t>
                      </a:r>
                      <a:r>
                        <a:rPr lang="zh-TW" altLang="en-US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、</a:t>
                      </a:r>
                      <a:r>
                        <a:rPr lang="zh-TW" alt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機身結構設計與製造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造型</a:t>
                      </a: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設計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000" b="1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機械群、設計群</a:t>
                      </a:r>
                      <a:endParaRPr lang="zh-TW" sz="2000" b="1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工業設計系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20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模具製造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模具科、機械科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機械工程系</a:t>
                      </a:r>
                      <a:r>
                        <a:rPr lang="zh-TW" altLang="en-US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等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31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電路系統設計與製造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IC</a:t>
                      </a:r>
                      <a:r>
                        <a:rPr lang="zh-TW" altLang="en-US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設計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資訊科</a:t>
                      </a:r>
                      <a:r>
                        <a:rPr lang="zh-TW" altLang="en-US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、</a:t>
                      </a: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電子科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電子工程系</a:t>
                      </a:r>
                      <a:br>
                        <a:rPr lang="en-US" alt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</a:b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電機工程系</a:t>
                      </a:r>
                      <a:r>
                        <a:rPr lang="zh-TW" altLang="en-US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等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31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電子</a:t>
                      </a:r>
                      <a:r>
                        <a:rPr lang="zh-TW" altLang="en-US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電路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電子科</a:t>
                      </a:r>
                      <a:r>
                        <a:rPr lang="zh-TW" altLang="en-US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、</a:t>
                      </a: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資訊科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電子工程系</a:t>
                      </a:r>
                      <a:br>
                        <a:rPr lang="en-US" alt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</a:b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資訊工程系</a:t>
                      </a:r>
                      <a:r>
                        <a:rPr lang="zh-TW" altLang="en-US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等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641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應用程式與數位內容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程式設計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資訊科</a:t>
                      </a:r>
                      <a:br>
                        <a:rPr lang="en-US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</a:b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資料處理科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資訊工程系</a:t>
                      </a:r>
                      <a:br>
                        <a:rPr lang="en-US" alt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</a:b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資訊管理系</a:t>
                      </a:r>
                      <a:r>
                        <a:rPr lang="zh-TW" altLang="en-US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等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831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網頁設計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資料處理科</a:t>
                      </a:r>
                      <a:br>
                        <a:rPr lang="en-US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</a:br>
                      <a:r>
                        <a:rPr lang="zh-TW" altLang="en-US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多媒體設計</a:t>
                      </a: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科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資訊管理系</a:t>
                      </a:r>
                      <a:endParaRPr lang="en-US" altLang="zh-TW" sz="2000" kern="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多媒體設計系</a:t>
                      </a:r>
                      <a:r>
                        <a:rPr lang="zh-TW" altLang="en-US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等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831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 dirty="0">
                        <a:effectLst/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2000" kern="100" dirty="0">
                        <a:effectLst/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資料應用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資料處理科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資訊工程系</a:t>
                      </a:r>
                      <a:br>
                        <a:rPr lang="en-US" alt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</a:br>
                      <a:r>
                        <a:rPr lang="zh-TW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資訊管理系</a:t>
                      </a:r>
                      <a:r>
                        <a:rPr lang="zh-TW" altLang="en-US" sz="2000" kern="0" dirty="0">
                          <a:solidFill>
                            <a:schemeClr val="bg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等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36197" marR="36197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2665024" y="5800639"/>
            <a:ext cx="7524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zh-TW" altLang="en-US" sz="2400" b="1" dirty="0">
                <a:solidFill>
                  <a:schemeClr val="accent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Wingdings"/>
              </a:rPr>
              <a:t>其他：</a:t>
            </a:r>
            <a:r>
              <a:rPr lang="en-US" altLang="zh-TW" sz="2400" b="1" dirty="0">
                <a:solidFill>
                  <a:schemeClr val="accent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▲</a:t>
            </a:r>
            <a:r>
              <a:rPr lang="zh-TW" altLang="en-US" sz="2400" b="1" dirty="0">
                <a:solidFill>
                  <a:schemeClr val="accent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金融科技、影音串流、電子商務、廣告行銷</a:t>
            </a:r>
            <a:r>
              <a:rPr lang="en-US" altLang="zh-TW" sz="2400" b="1" dirty="0">
                <a:solidFill>
                  <a:schemeClr val="accent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A5F73E12-157E-DE20-373F-B76B0E95F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948" y="160338"/>
            <a:ext cx="10796692" cy="865125"/>
          </a:xfrm>
        </p:spPr>
        <p:txBody>
          <a:bodyPr/>
          <a:lstStyle/>
          <a:p>
            <a:r>
              <a:rPr lang="zh-TW" altLang="en-US" sz="4000" b="1" dirty="0"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DFKai-SB" panose="03000509000000000000" pitchFamily="49" charset="-120"/>
              </a:rPr>
              <a:t>專業群科分析－</a:t>
            </a:r>
            <a:r>
              <a:rPr lang="zh-TW" altLang="en-US" sz="4000" b="1" dirty="0">
                <a:solidFill>
                  <a:schemeClr val="accent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以智慧型手機、平板為例 </a:t>
            </a:r>
            <a:r>
              <a:rPr lang="en-US" altLang="zh-TW" sz="2800" b="1" dirty="0">
                <a:solidFill>
                  <a:schemeClr val="accent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DFKai-SB" panose="03000509000000000000" pitchFamily="49" charset="-120"/>
              </a:rPr>
              <a:t>5/5</a:t>
            </a:r>
            <a:endParaRPr lang="zh-TW" altLang="en-US" sz="3600" b="1" dirty="0">
              <a:solidFill>
                <a:schemeClr val="accent1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DFKai-SB" panose="03000509000000000000" pitchFamily="49" charset="-120"/>
            </a:endParaRPr>
          </a:p>
        </p:txBody>
      </p:sp>
      <p:pic>
        <p:nvPicPr>
          <p:cNvPr id="9" name="Picture 12">
            <a:extLst>
              <a:ext uri="{FF2B5EF4-FFF2-40B4-BE49-F238E27FC236}">
                <a16:creationId xmlns:a16="http://schemas.microsoft.com/office/drawing/2014/main" id="{269D7A54-3D1C-941C-1E05-EE36F591B0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5" t="18500" r="34702" b="18500"/>
          <a:stretch/>
        </p:blipFill>
        <p:spPr bwMode="auto">
          <a:xfrm>
            <a:off x="2007051" y="3861048"/>
            <a:ext cx="1315945" cy="152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群組 3">
            <a:extLst>
              <a:ext uri="{FF2B5EF4-FFF2-40B4-BE49-F238E27FC236}">
                <a16:creationId xmlns:a16="http://schemas.microsoft.com/office/drawing/2014/main" id="{70F8DFE1-9DB7-5793-AA39-55DB17DD51AC}"/>
              </a:ext>
            </a:extLst>
          </p:cNvPr>
          <p:cNvGrpSpPr>
            <a:grpSpLocks noChangeAspect="1"/>
          </p:cNvGrpSpPr>
          <p:nvPr/>
        </p:nvGrpSpPr>
        <p:grpSpPr>
          <a:xfrm>
            <a:off x="1740471" y="2599453"/>
            <a:ext cx="1572066" cy="1336243"/>
            <a:chOff x="1418328" y="1824771"/>
            <a:chExt cx="4390960" cy="3732272"/>
          </a:xfrm>
        </p:grpSpPr>
        <p:pic>
          <p:nvPicPr>
            <p:cNvPr id="5" name="Picture 8" descr="iOS 18 為iPhone 帶來前所未見的個人化、智慧功能與堅強實力- Apple (台灣)">
              <a:extLst>
                <a:ext uri="{FF2B5EF4-FFF2-40B4-BE49-F238E27FC236}">
                  <a16:creationId xmlns:a16="http://schemas.microsoft.com/office/drawing/2014/main" id="{695070F0-513B-99F6-366D-33C8224F8F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37" t="6442" r="21030" b="7226"/>
            <a:stretch/>
          </p:blipFill>
          <p:spPr bwMode="auto">
            <a:xfrm>
              <a:off x="4153121" y="1963938"/>
              <a:ext cx="1656167" cy="3431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iPhone 16 Pro 512GB White Titanium - od 6 109 zł - Swappie">
              <a:extLst>
                <a:ext uri="{FF2B5EF4-FFF2-40B4-BE49-F238E27FC236}">
                  <a16:creationId xmlns:a16="http://schemas.microsoft.com/office/drawing/2014/main" id="{647FAA44-06B1-BF8B-7D08-887B53F94E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8328" y="1824771"/>
              <a:ext cx="3732271" cy="3732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95386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標題 1"/>
          <p:cNvSpPr>
            <a:spLocks noGrp="1"/>
          </p:cNvSpPr>
          <p:nvPr>
            <p:ph type="title" idx="4294967295"/>
          </p:nvPr>
        </p:nvSpPr>
        <p:spPr>
          <a:xfrm>
            <a:off x="1775520" y="260648"/>
            <a:ext cx="8229600" cy="1143000"/>
          </a:xfrm>
        </p:spPr>
        <p:txBody>
          <a:bodyPr/>
          <a:lstStyle/>
          <a:p>
            <a:r>
              <a:rPr lang="zh-TW" altLang="en-US" sz="4800" dirty="0">
                <a:ea typeface="標楷體" pitchFamily="65" charset="-120"/>
              </a:rPr>
              <a:t>高職與高中的進路比較分析</a:t>
            </a:r>
          </a:p>
        </p:txBody>
      </p:sp>
      <p:graphicFrame>
        <p:nvGraphicFramePr>
          <p:cNvPr id="292867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793536"/>
              </p:ext>
            </p:extLst>
          </p:nvPr>
        </p:nvGraphicFramePr>
        <p:xfrm>
          <a:off x="777752" y="1221804"/>
          <a:ext cx="10225135" cy="5375548"/>
        </p:xfrm>
        <a:graphic>
          <a:graphicData uri="http://schemas.openxmlformats.org/drawingml/2006/table">
            <a:tbl>
              <a:tblPr/>
              <a:tblGrid>
                <a:gridCol w="1539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1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34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388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類別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項目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 職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 中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39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性　向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操作性向強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喜歡動手做實作活動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學術性向強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對學術研究興趣較濃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18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升學進路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升大學部份：以科技大學、技術學院、二專為主，一般大學為輔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繼續攻讀研究所：以進入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科技校院研究所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為主，或轉考一般大學研究所為輔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升大學部份：以一般大學為主，科技校院、二專為輔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升學研究所：攻讀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一般大學研究所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為主</a:t>
                      </a:r>
                    </a:p>
                  </a:txBody>
                  <a:tcPr marL="57600" marR="576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5909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未來發展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較強的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實務及技術能力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所學和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職場所需能力接軌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升學、就業管道兼具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偏具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知識型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工作知能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基礎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學科強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，實務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職能較弱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019" name="向下箭號圖說文字 4"/>
          <p:cNvGrpSpPr>
            <a:grpSpLocks/>
          </p:cNvGrpSpPr>
          <p:nvPr/>
        </p:nvGrpSpPr>
        <p:grpSpPr bwMode="auto">
          <a:xfrm>
            <a:off x="7392144" y="420639"/>
            <a:ext cx="2981325" cy="1785938"/>
            <a:chOff x="3686" y="200"/>
            <a:chExt cx="1878" cy="1125"/>
          </a:xfrm>
        </p:grpSpPr>
        <p:pic>
          <p:nvPicPr>
            <p:cNvPr id="86067" name="向下箭號圖說文字 4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86" y="200"/>
              <a:ext cx="1878" cy="1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068" name="Text Box 5"/>
            <p:cNvSpPr txBox="1">
              <a:spLocks noChangeArrowheads="1"/>
            </p:cNvSpPr>
            <p:nvPr/>
          </p:nvSpPr>
          <p:spPr bwMode="auto">
            <a:xfrm>
              <a:off x="3742" y="255"/>
              <a:ext cx="1769" cy="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r>
                <a:rPr kumimoji="0" lang="zh-TW" altLang="en-US" sz="3600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九年級統整評估與決定</a:t>
              </a:r>
            </a:p>
          </p:txBody>
        </p:sp>
      </p:grp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684135"/>
              </p:ext>
            </p:extLst>
          </p:nvPr>
        </p:nvGraphicFramePr>
        <p:xfrm>
          <a:off x="1415480" y="2698751"/>
          <a:ext cx="9171559" cy="4042617"/>
        </p:xfrm>
        <a:graphic>
          <a:graphicData uri="http://schemas.openxmlformats.org/drawingml/2006/table">
            <a:tbl>
              <a:tblPr/>
              <a:tblGrid>
                <a:gridCol w="1767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6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9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380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4533">
                <a:tc>
                  <a:txBody>
                    <a:bodyPr/>
                    <a:lstStyle/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四、生涯統整面面觀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 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13-14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學生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九年級第</a:t>
                      </a: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2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學期初（約</a:t>
                      </a: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3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月）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3503">
                <a:tc>
                  <a:txBody>
                    <a:bodyPr/>
                    <a:lstStyle/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五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、生涯發展規劃書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 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15-16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學生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家長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導師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輔導教師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九年級第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2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學期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（免試入學及特色招生前）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2">
                <a:tc rowSpan="2">
                  <a:txBody>
                    <a:bodyPr/>
                    <a:lstStyle/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六、其他生涯輔導紀錄</a:t>
                      </a:r>
                      <a:endParaRPr kumimoji="0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（一）生涯輔導紀錄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17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導師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輔導教師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進行學生生涯輔導後，適時填寫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782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（二）生涯諮詢紀錄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18</a:t>
                      </a:r>
                      <a:endParaRPr kumimoji="0" lang="zh-TW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學生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每年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9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月、翌年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3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月，依學期別填寫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1418458" y="2221532"/>
          <a:ext cx="9158443" cy="459995"/>
        </p:xfrm>
        <a:graphic>
          <a:graphicData uri="http://schemas.openxmlformats.org/drawingml/2006/table">
            <a:tbl>
              <a:tblPr/>
              <a:tblGrid>
                <a:gridCol w="1793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9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0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2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12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99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項目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分項目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頁碼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填寫人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建議填寫時間</a:t>
                      </a:r>
                      <a:endParaRPr kumimoji="0" lang="zh-TW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橢圓形圖說文字 3"/>
          <p:cNvSpPr/>
          <p:nvPr/>
        </p:nvSpPr>
        <p:spPr>
          <a:xfrm>
            <a:off x="2135560" y="507952"/>
            <a:ext cx="4319587" cy="1296144"/>
          </a:xfrm>
          <a:prstGeom prst="wedgeEllipseCallout">
            <a:avLst>
              <a:gd name="adj1" fmla="val -29837"/>
              <a:gd name="adj2" fmla="val 716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三月底前提早完成</a:t>
            </a:r>
          </a:p>
        </p:txBody>
      </p:sp>
      <p:sp>
        <p:nvSpPr>
          <p:cNvPr id="3" name="圓角矩形 2"/>
          <p:cNvSpPr/>
          <p:nvPr/>
        </p:nvSpPr>
        <p:spPr>
          <a:xfrm>
            <a:off x="1271464" y="2718884"/>
            <a:ext cx="9505056" cy="200626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prstClr val="white"/>
              </a:solidFill>
            </a:endParaRPr>
          </a:p>
        </p:txBody>
      </p:sp>
      <p:sp>
        <p:nvSpPr>
          <p:cNvPr id="2" name="圓角矩形 1"/>
          <p:cNvSpPr/>
          <p:nvPr/>
        </p:nvSpPr>
        <p:spPr>
          <a:xfrm>
            <a:off x="8184232" y="2676022"/>
            <a:ext cx="2364540" cy="151885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6114233"/>
      </p:ext>
    </p:extLst>
  </p:cSld>
  <p:clrMapOvr>
    <a:masterClrMapping/>
  </p:clrMapOvr>
  <p:transition spd="slow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42" name="群組 3"/>
          <p:cNvGrpSpPr>
            <a:grpSpLocks/>
          </p:cNvGrpSpPr>
          <p:nvPr/>
        </p:nvGrpSpPr>
        <p:grpSpPr bwMode="auto">
          <a:xfrm>
            <a:off x="1703388" y="115888"/>
            <a:ext cx="8856662" cy="6742112"/>
            <a:chOff x="790513" y="1196752"/>
            <a:chExt cx="7605576" cy="5578607"/>
          </a:xfrm>
        </p:grpSpPr>
        <p:pic>
          <p:nvPicPr>
            <p:cNvPr id="87055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90513" y="1196753"/>
              <a:ext cx="3853495" cy="5578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056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44008" y="1196752"/>
              <a:ext cx="3752081" cy="5578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圓角矩形 4"/>
          <p:cNvSpPr/>
          <p:nvPr/>
        </p:nvSpPr>
        <p:spPr>
          <a:xfrm>
            <a:off x="1739900" y="1196976"/>
            <a:ext cx="4319588" cy="36544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8" name="圓角矩形 7"/>
          <p:cNvSpPr/>
          <p:nvPr/>
        </p:nvSpPr>
        <p:spPr>
          <a:xfrm>
            <a:off x="1739900" y="4868863"/>
            <a:ext cx="4319588" cy="9572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9" name="圓角矩形 8"/>
          <p:cNvSpPr/>
          <p:nvPr/>
        </p:nvSpPr>
        <p:spPr>
          <a:xfrm>
            <a:off x="1739900" y="5805488"/>
            <a:ext cx="4319588" cy="9572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6" name="圓角矩形 5"/>
          <p:cNvSpPr/>
          <p:nvPr/>
        </p:nvSpPr>
        <p:spPr>
          <a:xfrm>
            <a:off x="6191250" y="260351"/>
            <a:ext cx="4368800" cy="24368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1" name="圓角矩形 10"/>
          <p:cNvSpPr/>
          <p:nvPr/>
        </p:nvSpPr>
        <p:spPr>
          <a:xfrm>
            <a:off x="6191250" y="2708276"/>
            <a:ext cx="4368800" cy="21764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2" name="圓角矩形 11"/>
          <p:cNvSpPr/>
          <p:nvPr/>
        </p:nvSpPr>
        <p:spPr>
          <a:xfrm>
            <a:off x="6191250" y="4868864"/>
            <a:ext cx="4368800" cy="19018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0" name="圓角矩形 9"/>
          <p:cNvSpPr/>
          <p:nvPr/>
        </p:nvSpPr>
        <p:spPr>
          <a:xfrm>
            <a:off x="3395663" y="1700214"/>
            <a:ext cx="692150" cy="27844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興趣與性向</a:t>
            </a:r>
          </a:p>
        </p:txBody>
      </p:sp>
      <p:sp>
        <p:nvSpPr>
          <p:cNvPr id="15" name="圓角矩形 14"/>
          <p:cNvSpPr/>
          <p:nvPr/>
        </p:nvSpPr>
        <p:spPr>
          <a:xfrm>
            <a:off x="3179763" y="5013326"/>
            <a:ext cx="1111250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環境</a:t>
            </a:r>
          </a:p>
        </p:txBody>
      </p:sp>
      <p:sp>
        <p:nvSpPr>
          <p:cNvPr id="16" name="圓角矩形 15"/>
          <p:cNvSpPr/>
          <p:nvPr/>
        </p:nvSpPr>
        <p:spPr>
          <a:xfrm>
            <a:off x="3179763" y="5949951"/>
            <a:ext cx="1111250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資訊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6708775" y="1196976"/>
            <a:ext cx="3354388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進路類型選擇</a:t>
            </a:r>
          </a:p>
        </p:txBody>
      </p:sp>
      <p:sp>
        <p:nvSpPr>
          <p:cNvPr id="19" name="圓角矩形 18"/>
          <p:cNvSpPr/>
          <p:nvPr/>
        </p:nvSpPr>
        <p:spPr>
          <a:xfrm>
            <a:off x="6708775" y="3357564"/>
            <a:ext cx="3354388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家長、老師想法</a:t>
            </a:r>
          </a:p>
        </p:txBody>
      </p:sp>
      <p:sp>
        <p:nvSpPr>
          <p:cNvPr id="20" name="圓角矩形 19"/>
          <p:cNvSpPr/>
          <p:nvPr/>
        </p:nvSpPr>
        <p:spPr>
          <a:xfrm>
            <a:off x="6780214" y="5661026"/>
            <a:ext cx="3025775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適性入學選擇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4284398"/>
      </p:ext>
    </p:extLst>
  </p:cSld>
  <p:clrMapOvr>
    <a:masterClrMapping/>
  </p:clrMapOvr>
  <p:transition spd="slow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 txBox="1">
            <a:spLocks noGrp="1"/>
          </p:cNvSpPr>
          <p:nvPr/>
        </p:nvSpPr>
        <p:spPr>
          <a:xfrm>
            <a:off x="1984375" y="6151564"/>
            <a:ext cx="2381250" cy="554037"/>
          </a:xfrm>
          <a:prstGeom prst="rect">
            <a:avLst/>
          </a:prstGeom>
          <a:noFill/>
        </p:spPr>
        <p:txBody>
          <a:bodyPr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4F78BF-ECCE-4D81-9170-B87A12F16664}" type="datetime1">
              <a:rPr kumimoji="0" lang="zh-TW" altLang="en-US" sz="11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2026/10/2</a:t>
            </a:fld>
            <a:endParaRPr kumimoji="0" lang="en-US" altLang="zh-TW" sz="110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8067" name="投影片編號版面配置區 2"/>
          <p:cNvSpPr txBox="1">
            <a:spLocks noGrp="1"/>
          </p:cNvSpPr>
          <p:nvPr/>
        </p:nvSpPr>
        <p:spPr bwMode="auto">
          <a:xfrm>
            <a:off x="8080375" y="6151564"/>
            <a:ext cx="238125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fld id="{00B28188-2E2A-48B2-A16B-47035507E5DC}" type="slidenum">
              <a:rPr kumimoji="0" lang="en-US" altLang="zh-TW" sz="1100">
                <a:solidFill>
                  <a:srgbClr val="3172C4"/>
                </a:solidFill>
              </a:rPr>
              <a:pPr algn="ctr" eaLnBrk="1" hangingPunct="1"/>
              <a:t>62</a:t>
            </a:fld>
            <a:endParaRPr kumimoji="0" lang="en-US" altLang="zh-TW" sz="1100">
              <a:solidFill>
                <a:srgbClr val="3172C4"/>
              </a:solidFill>
            </a:endParaRPr>
          </a:p>
        </p:txBody>
      </p:sp>
      <p:grpSp>
        <p:nvGrpSpPr>
          <p:cNvPr id="88068" name="群組 3"/>
          <p:cNvGrpSpPr>
            <a:grpSpLocks/>
          </p:cNvGrpSpPr>
          <p:nvPr/>
        </p:nvGrpSpPr>
        <p:grpSpPr bwMode="auto">
          <a:xfrm>
            <a:off x="1774825" y="115888"/>
            <a:ext cx="8605838" cy="6553200"/>
            <a:chOff x="1115616" y="1341767"/>
            <a:chExt cx="6742509" cy="4772167"/>
          </a:xfrm>
        </p:grpSpPr>
        <p:pic>
          <p:nvPicPr>
            <p:cNvPr id="88075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15616" y="1341767"/>
              <a:ext cx="3456384" cy="4772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076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72000" y="1341909"/>
              <a:ext cx="3286125" cy="4772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圓角矩形 7"/>
          <p:cNvSpPr/>
          <p:nvPr/>
        </p:nvSpPr>
        <p:spPr>
          <a:xfrm>
            <a:off x="1774826" y="115889"/>
            <a:ext cx="4411663" cy="384492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9" name="圓角矩形 8"/>
          <p:cNvSpPr/>
          <p:nvPr/>
        </p:nvSpPr>
        <p:spPr>
          <a:xfrm>
            <a:off x="2566988" y="5084763"/>
            <a:ext cx="2901950" cy="6921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就近入學選擇</a:t>
            </a:r>
          </a:p>
        </p:txBody>
      </p:sp>
      <p:sp>
        <p:nvSpPr>
          <p:cNvPr id="11" name="圓角矩形 10"/>
          <p:cNvSpPr/>
          <p:nvPr/>
        </p:nvSpPr>
        <p:spPr>
          <a:xfrm>
            <a:off x="1774826" y="3933825"/>
            <a:ext cx="4411663" cy="2717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2" name="圓角矩形 11"/>
          <p:cNvSpPr/>
          <p:nvPr/>
        </p:nvSpPr>
        <p:spPr>
          <a:xfrm>
            <a:off x="6207126" y="112713"/>
            <a:ext cx="4100513" cy="65786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pic>
        <p:nvPicPr>
          <p:cNvPr id="88073" name="圖片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19288" y="1700214"/>
            <a:ext cx="4032250" cy="1944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圓角矩形 14"/>
          <p:cNvSpPr/>
          <p:nvPr/>
        </p:nvSpPr>
        <p:spPr>
          <a:xfrm>
            <a:off x="7896226" y="3500439"/>
            <a:ext cx="1533525" cy="20526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選擇與</a:t>
            </a:r>
            <a:endParaRPr kumimoji="0" lang="en-US" altLang="zh-TW" sz="2800" b="1" dirty="0">
              <a:solidFill>
                <a:srgbClr val="00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評估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4802549"/>
      </p:ext>
    </p:extLst>
  </p:cSld>
  <p:clrMapOvr>
    <a:masterClrMapping/>
  </p:clrMapOvr>
  <p:transition spd="slow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 txBox="1">
            <a:spLocks noGrp="1"/>
          </p:cNvSpPr>
          <p:nvPr/>
        </p:nvSpPr>
        <p:spPr>
          <a:xfrm>
            <a:off x="1600200" y="6400801"/>
            <a:ext cx="3200400" cy="284163"/>
          </a:xfrm>
          <a:prstGeom prst="rect">
            <a:avLst/>
          </a:prstGeom>
          <a:noFill/>
        </p:spPr>
        <p:txBody>
          <a:bodyPr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4F78BF-ECCE-4D81-9170-B87A12F16664}" type="datetime1">
              <a:rPr kumimoji="0" lang="zh-TW" altLang="en-US" sz="11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2026/10/2</a:t>
            </a:fld>
            <a:endParaRPr kumimoji="0" lang="en-US" altLang="zh-TW" sz="110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9091" name="投影片編號版面配置區 2"/>
          <p:cNvSpPr txBox="1">
            <a:spLocks noGrp="1"/>
          </p:cNvSpPr>
          <p:nvPr/>
        </p:nvSpPr>
        <p:spPr bwMode="auto">
          <a:xfrm>
            <a:off x="5638800" y="6400801"/>
            <a:ext cx="914400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fld id="{AE18D5EA-3F1F-47D5-B072-095D4F733FF9}" type="slidenum">
              <a:rPr kumimoji="0" lang="en-US" altLang="zh-TW" sz="1100">
                <a:solidFill>
                  <a:srgbClr val="3172C4"/>
                </a:solidFill>
              </a:rPr>
              <a:pPr algn="ctr" eaLnBrk="1" hangingPunct="1"/>
              <a:t>63</a:t>
            </a:fld>
            <a:endParaRPr kumimoji="0" lang="en-US" altLang="zh-TW" sz="1100">
              <a:solidFill>
                <a:srgbClr val="3172C4"/>
              </a:solidFill>
            </a:endParaRPr>
          </a:p>
        </p:txBody>
      </p:sp>
      <p:grpSp>
        <p:nvGrpSpPr>
          <p:cNvPr id="89092" name="群組 3"/>
          <p:cNvGrpSpPr>
            <a:grpSpLocks/>
          </p:cNvGrpSpPr>
          <p:nvPr/>
        </p:nvGrpSpPr>
        <p:grpSpPr bwMode="auto">
          <a:xfrm>
            <a:off x="1703388" y="115888"/>
            <a:ext cx="8856662" cy="6481762"/>
            <a:chOff x="578464" y="1340768"/>
            <a:chExt cx="6706472" cy="4829175"/>
          </a:xfrm>
        </p:grpSpPr>
        <p:pic>
          <p:nvPicPr>
            <p:cNvPr id="89099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8464" y="1340768"/>
              <a:ext cx="3276600" cy="4829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100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16289" y="1372887"/>
              <a:ext cx="3468647" cy="4758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圓角矩形 8"/>
          <p:cNvSpPr/>
          <p:nvPr/>
        </p:nvSpPr>
        <p:spPr>
          <a:xfrm>
            <a:off x="3000375" y="333375"/>
            <a:ext cx="1608138" cy="20018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評估與</a:t>
            </a:r>
            <a:endParaRPr kumimoji="0" lang="en-US" altLang="zh-TW" sz="2800" b="1" dirty="0">
              <a:solidFill>
                <a:srgbClr val="00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決定</a:t>
            </a:r>
          </a:p>
        </p:txBody>
      </p:sp>
      <p:sp>
        <p:nvSpPr>
          <p:cNvPr id="10" name="圓角矩形 9"/>
          <p:cNvSpPr/>
          <p:nvPr/>
        </p:nvSpPr>
        <p:spPr>
          <a:xfrm>
            <a:off x="3071814" y="3213100"/>
            <a:ext cx="1608137" cy="20018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親師</a:t>
            </a:r>
            <a:endParaRPr kumimoji="0" lang="en-US" altLang="zh-TW" sz="2800" b="1" dirty="0">
              <a:solidFill>
                <a:srgbClr val="00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支持</a:t>
            </a:r>
          </a:p>
        </p:txBody>
      </p:sp>
      <p:sp>
        <p:nvSpPr>
          <p:cNvPr id="11" name="圓角矩形 10"/>
          <p:cNvSpPr/>
          <p:nvPr/>
        </p:nvSpPr>
        <p:spPr>
          <a:xfrm>
            <a:off x="7391401" y="2852739"/>
            <a:ext cx="1609725" cy="20034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諮詢過程紀錄</a:t>
            </a:r>
          </a:p>
        </p:txBody>
      </p:sp>
      <p:sp>
        <p:nvSpPr>
          <p:cNvPr id="12" name="圓角矩形 11"/>
          <p:cNvSpPr/>
          <p:nvPr/>
        </p:nvSpPr>
        <p:spPr>
          <a:xfrm>
            <a:off x="1703389" y="115888"/>
            <a:ext cx="4276725" cy="26860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3" name="圓角矩形 12"/>
          <p:cNvSpPr/>
          <p:nvPr/>
        </p:nvSpPr>
        <p:spPr>
          <a:xfrm>
            <a:off x="1703389" y="2781301"/>
            <a:ext cx="4276725" cy="26844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4" name="圓角矩形 13"/>
          <p:cNvSpPr/>
          <p:nvPr/>
        </p:nvSpPr>
        <p:spPr>
          <a:xfrm>
            <a:off x="5951539" y="1052514"/>
            <a:ext cx="4581525" cy="51387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822355"/>
      </p:ext>
    </p:extLst>
  </p:cSld>
  <p:clrMapOvr>
    <a:masterClrMapping/>
  </p:clrMapOvr>
  <p:transition spd="slow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5" name="圖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387" y="5099051"/>
            <a:ext cx="12890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6" name="矩形 10"/>
          <p:cNvSpPr>
            <a:spLocks noChangeArrowheads="1"/>
          </p:cNvSpPr>
          <p:nvPr/>
        </p:nvSpPr>
        <p:spPr bwMode="auto">
          <a:xfrm>
            <a:off x="1510145" y="593921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四、國中學生生涯發展紀錄手冊－家長的話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011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61100" y="1358900"/>
            <a:ext cx="4059238" cy="565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橢圓形圖說文字 8"/>
          <p:cNvSpPr/>
          <p:nvPr/>
        </p:nvSpPr>
        <p:spPr bwMode="auto">
          <a:xfrm>
            <a:off x="8591837" y="1181100"/>
            <a:ext cx="3436937" cy="3686175"/>
          </a:xfrm>
          <a:prstGeom prst="wedgeEllipseCallout">
            <a:avLst>
              <a:gd name="adj1" fmla="val -8272"/>
              <a:gd name="adj2" fmla="val 55595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請爸媽仔細看完孩子的各項紀錄，找時間與孩子聊聊、寫下自己對孩子生涯規劃的想法，</a:t>
            </a:r>
            <a:r>
              <a:rPr lang="zh-TW" altLang="en-US" sz="2400" b="1" u="sng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不要只有簽名喔！</a:t>
            </a:r>
          </a:p>
        </p:txBody>
      </p:sp>
      <p:pic>
        <p:nvPicPr>
          <p:cNvPr id="90119" name="圖片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89505" y="5040314"/>
            <a:ext cx="1320800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F65E261D-F2B6-4827-BD5E-0DE1E6F068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558" y="1181100"/>
            <a:ext cx="4239522" cy="5676900"/>
          </a:xfrm>
          <a:prstGeom prst="rect">
            <a:avLst/>
          </a:prstGeom>
        </p:spPr>
      </p:pic>
      <p:sp>
        <p:nvSpPr>
          <p:cNvPr id="8" name="橢圓形圖說文字 7"/>
          <p:cNvSpPr/>
          <p:nvPr/>
        </p:nvSpPr>
        <p:spPr bwMode="auto">
          <a:xfrm>
            <a:off x="106887" y="1484784"/>
            <a:ext cx="3097212" cy="3167062"/>
          </a:xfrm>
          <a:prstGeom prst="wedgeEllipseCallout">
            <a:avLst>
              <a:gd name="adj1" fmla="val -9937"/>
              <a:gd name="adj2" fmla="val 65492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每學年結束前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大約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6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，學校會請孩子將生涯發展紀錄手冊帶回請家長參閱內容。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7528" y="491089"/>
            <a:ext cx="8496944" cy="6366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矩形 3"/>
          <p:cNvSpPr>
            <a:spLocks noChangeArrowheads="1"/>
          </p:cNvSpPr>
          <p:nvPr/>
        </p:nvSpPr>
        <p:spPr bwMode="auto">
          <a:xfrm>
            <a:off x="2603501" y="1844676"/>
            <a:ext cx="7216775" cy="868363"/>
          </a:xfrm>
          <a:prstGeom prst="rect">
            <a:avLst/>
          </a:prstGeom>
          <a:solidFill>
            <a:srgbClr val="FFFFCC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marL="633413" indent="-633413" algn="ctr" eaLnBrk="1" hangingPunct="1"/>
            <a:r>
              <a:rPr lang="zh-TW" altLang="en-US" sz="3000" dirty="0">
                <a:latin typeface="微軟正黑體" pitchFamily="34" charset="-120"/>
                <a:ea typeface="微軟正黑體" pitchFamily="34" charset="-120"/>
              </a:rPr>
              <a:t>親師生共同完成「</a:t>
            </a:r>
            <a:r>
              <a:rPr lang="zh-TW" altLang="en-US" sz="3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國中學生生涯發展紀錄手冊</a:t>
            </a:r>
            <a:r>
              <a:rPr lang="zh-TW" altLang="en-US" sz="3000" dirty="0">
                <a:latin typeface="微軟正黑體" pitchFamily="34" charset="-120"/>
                <a:ea typeface="微軟正黑體" pitchFamily="34" charset="-120"/>
              </a:rPr>
              <a:t>」生涯發展規劃書</a:t>
            </a:r>
            <a:endParaRPr lang="en-US" altLang="zh-TW" sz="3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90801" y="3141663"/>
            <a:ext cx="7216775" cy="939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zh-TW" altLang="en-US" sz="3000" dirty="0">
                <a:latin typeface="微軟正黑體" pitchFamily="34" charset="-120"/>
                <a:ea typeface="微軟正黑體" pitchFamily="34" charset="-120"/>
              </a:rPr>
              <a:t>認識各縣市免試入學（含超額比序）</a:t>
            </a:r>
            <a:endParaRPr lang="en-US" altLang="zh-TW" sz="3000" dirty="0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3000" dirty="0">
                <a:latin typeface="微軟正黑體" pitchFamily="34" charset="-120"/>
                <a:ea typeface="微軟正黑體" pitchFamily="34" charset="-120"/>
              </a:rPr>
              <a:t>及特色招生</a:t>
            </a:r>
            <a:endParaRPr lang="en-US" altLang="zh-TW" sz="3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86039" y="4508501"/>
            <a:ext cx="7216775" cy="9366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認識全國五專、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各免試就學區高中職學校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3189" name="矩形 7"/>
          <p:cNvSpPr>
            <a:spLocks noChangeArrowheads="1"/>
          </p:cNvSpPr>
          <p:nvPr/>
        </p:nvSpPr>
        <p:spPr bwMode="auto">
          <a:xfrm>
            <a:off x="2566988" y="5876926"/>
            <a:ext cx="7218362" cy="576263"/>
          </a:xfrm>
          <a:prstGeom prst="rect">
            <a:avLst/>
          </a:prstGeom>
          <a:solidFill>
            <a:srgbClr val="FFC00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教育部或各縣市志願選填試探系統</a:t>
            </a:r>
          </a:p>
        </p:txBody>
      </p:sp>
      <p:sp>
        <p:nvSpPr>
          <p:cNvPr id="16" name="向右箭號 15"/>
          <p:cNvSpPr/>
          <p:nvPr/>
        </p:nvSpPr>
        <p:spPr>
          <a:xfrm rot="5400000">
            <a:off x="6018213" y="2752725"/>
            <a:ext cx="361950" cy="4191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向右箭號 16"/>
          <p:cNvSpPr/>
          <p:nvPr/>
        </p:nvSpPr>
        <p:spPr>
          <a:xfrm rot="5400000">
            <a:off x="6014244" y="4120357"/>
            <a:ext cx="360363" cy="4191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向右箭號 17"/>
          <p:cNvSpPr/>
          <p:nvPr/>
        </p:nvSpPr>
        <p:spPr>
          <a:xfrm rot="5400000">
            <a:off x="6013450" y="5487988"/>
            <a:ext cx="361950" cy="4191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3193" name="矩形 10"/>
          <p:cNvSpPr>
            <a:spLocks noChangeArrowheads="1"/>
          </p:cNvSpPr>
          <p:nvPr/>
        </p:nvSpPr>
        <p:spPr bwMode="auto">
          <a:xfrm>
            <a:off x="1524000" y="908051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孩子國中畢業前，如何協助孩子適性入學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3388" y="1689100"/>
            <a:ext cx="1079500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版面配置區 5"/>
          <p:cNvSpPr>
            <a:spLocks noGrp="1"/>
          </p:cNvSpPr>
          <p:nvPr>
            <p:ph type="body" idx="4294967295"/>
          </p:nvPr>
        </p:nvSpPr>
        <p:spPr>
          <a:xfrm>
            <a:off x="1703512" y="1772816"/>
            <a:ext cx="9001000" cy="1500187"/>
          </a:xfrm>
        </p:spPr>
        <p:txBody>
          <a:bodyPr anchor="b"/>
          <a:lstStyle/>
          <a:p>
            <a:pPr marL="0" indent="0" algn="ctr">
              <a:buNone/>
              <a:defRPr/>
            </a:pPr>
            <a:r>
              <a:rPr lang="zh-TW" altLang="en-US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四、國中教育會考說明</a:t>
            </a:r>
            <a:endParaRPr lang="zh-TW" altLang="en-US" sz="6600" dirty="0">
              <a:ea typeface="微軟正黑體" pitchFamily="34" charset="-120"/>
            </a:endParaRPr>
          </a:p>
        </p:txBody>
      </p:sp>
      <p:sp>
        <p:nvSpPr>
          <p:cNvPr id="94211" name="投影片編號版面配置區 3"/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>
              <a:buFont typeface="Arial" pitchFamily="34" charset="0"/>
              <a:buNone/>
            </a:pPr>
            <a:fld id="{73D9CB42-2F99-46B2-966D-961D946719C8}" type="slidenum">
              <a:rPr kumimoji="0" lang="en-US" altLang="zh-TW" sz="1200">
                <a:solidFill>
                  <a:srgbClr val="0C3226"/>
                </a:solidFill>
              </a:rPr>
              <a:pPr algn="r" eaLnBrk="1" hangingPunct="1">
                <a:buFont typeface="Arial" pitchFamily="34" charset="0"/>
                <a:buNone/>
              </a:pPr>
              <a:t>67</a:t>
            </a:fld>
            <a:endParaRPr kumimoji="0" lang="en-US" altLang="zh-TW" sz="1200">
              <a:solidFill>
                <a:srgbClr val="0C3226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標題 1"/>
          <p:cNvSpPr>
            <a:spLocks noGrp="1"/>
          </p:cNvSpPr>
          <p:nvPr>
            <p:ph type="title" idx="4294967295"/>
          </p:nvPr>
        </p:nvSpPr>
        <p:spPr>
          <a:xfrm>
            <a:off x="2044791" y="12926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b="1" dirty="0">
                <a:solidFill>
                  <a:schemeClr val="hlink"/>
                </a:solidFill>
                <a:ea typeface="標楷體" pitchFamily="65" charset="-120"/>
              </a:rPr>
              <a:t>教育會考何時考</a:t>
            </a: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328975007"/>
              </p:ext>
            </p:extLst>
          </p:nvPr>
        </p:nvGraphicFramePr>
        <p:xfrm>
          <a:off x="2024034" y="1268414"/>
          <a:ext cx="8280400" cy="5195891"/>
        </p:xfrm>
        <a:graphic>
          <a:graphicData uri="http://schemas.openxmlformats.org/drawingml/2006/table">
            <a:tbl>
              <a:tblPr/>
              <a:tblGrid>
                <a:gridCol w="207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116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年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月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日（六）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116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年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月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16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日（日）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社    會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08:30-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    然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    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英語（閱讀）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11:50-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午休 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11:30-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12:05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13:50-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15:00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    文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12:05-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英語（聽力）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15:00-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15:50-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16:40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寫作測驗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標題 1"/>
          <p:cNvSpPr>
            <a:spLocks noGrp="1"/>
          </p:cNvSpPr>
          <p:nvPr>
            <p:ph type="title" idx="4294967295"/>
          </p:nvPr>
        </p:nvSpPr>
        <p:spPr>
          <a:xfrm>
            <a:off x="2438400" y="188913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b="1" dirty="0">
                <a:solidFill>
                  <a:schemeClr val="hlink"/>
                </a:solidFill>
                <a:ea typeface="標楷體" pitchFamily="65" charset="-120"/>
              </a:rPr>
              <a:t>教育會考怎麼考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61935867"/>
              </p:ext>
            </p:extLst>
          </p:nvPr>
        </p:nvGraphicFramePr>
        <p:xfrm>
          <a:off x="2013087" y="1268760"/>
          <a:ext cx="8165826" cy="5328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5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0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52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考試科目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題型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考試時間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9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　文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</a:t>
                      </a: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kumimoji="0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38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46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70</a:t>
                      </a:r>
                      <a:r>
                        <a:rPr kumimoji="0" lang="zh-TW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分鐘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95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  語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</a:t>
                      </a: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（閱讀）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40</a:t>
                      </a:r>
                      <a:r>
                        <a:rPr kumimoji="0" lang="zh-TW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kumimoji="0" lang="en-US" altLang="zh-TW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45</a:t>
                      </a:r>
                      <a:r>
                        <a:rPr kumimoji="0" lang="zh-TW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60</a:t>
                      </a:r>
                      <a:r>
                        <a:rPr kumimoji="0" lang="zh-TW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分鐘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95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</a:t>
                      </a: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（聽力）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25</a:t>
                      </a:r>
                      <a:r>
                        <a:rPr kumimoji="0" lang="zh-TW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分鐘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5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　學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</a:t>
                      </a: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kumimoji="0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23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28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80</a:t>
                      </a:r>
                      <a:r>
                        <a:rPr kumimoji="0" lang="zh-TW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分鐘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95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非選擇題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29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　會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kumimoji="0" lang="zh-TW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</a:t>
                      </a:r>
                      <a:r>
                        <a:rPr kumimoji="0" lang="en-US" altLang="zh-TW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50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60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70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分鐘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29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　然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kumimoji="0" lang="zh-TW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</a:t>
                      </a:r>
                      <a:r>
                        <a:rPr kumimoji="0" lang="en-US" altLang="zh-TW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45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kumimoji="0" lang="en-US" altLang="zh-TW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55</a:t>
                      </a:r>
                      <a:r>
                        <a:rPr kumimoji="0" lang="zh-TW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70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分鐘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29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寫作測驗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引導寫作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kumimoji="0" lang="zh-TW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題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50</a:t>
                      </a:r>
                      <a:r>
                        <a:rPr kumimoji="0" lang="zh-TW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分鐘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標題 3"/>
          <p:cNvSpPr>
            <a:spLocks noGrp="1"/>
          </p:cNvSpPr>
          <p:nvPr>
            <p:ph type="title" idx="4294967295"/>
          </p:nvPr>
        </p:nvSpPr>
        <p:spPr>
          <a:xfrm>
            <a:off x="2438400" y="404813"/>
            <a:ext cx="8229600" cy="850900"/>
          </a:xfrm>
        </p:spPr>
        <p:txBody>
          <a:bodyPr/>
          <a:lstStyle/>
          <a:p>
            <a:pPr eaLnBrk="1" hangingPunct="1"/>
            <a:r>
              <a:rPr lang="zh-TW" altLang="en-US" sz="4800" b="1" dirty="0">
                <a:solidFill>
                  <a:schemeClr val="hlink"/>
                </a:solidFill>
                <a:ea typeface="標楷體" pitchFamily="65" charset="-120"/>
              </a:rPr>
              <a:t>能力等級與加註標示</a:t>
            </a: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80081233"/>
              </p:ext>
            </p:extLst>
          </p:nvPr>
        </p:nvGraphicFramePr>
        <p:xfrm>
          <a:off x="1631504" y="1255713"/>
          <a:ext cx="9121730" cy="525658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628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87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4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707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能力等級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加註標示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標示說明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073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精熟</a:t>
                      </a:r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(A)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答對題數</a:t>
                      </a:r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80~85%</a:t>
                      </a: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以上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A++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精熟等級前</a:t>
                      </a: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25%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073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A+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精熟等級前</a:t>
                      </a: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26%</a:t>
                      </a:r>
                      <a:r>
                        <a:rPr lang="zh-TW" altLang="en-US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～</a:t>
                      </a: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50%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073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073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基礎</a:t>
                      </a:r>
                      <a:r>
                        <a:rPr lang="en-US" altLang="zh-TW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(B)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答對題數</a:t>
                      </a:r>
                      <a:endParaRPr lang="en-US" altLang="zh-TW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40%</a:t>
                      </a:r>
                      <a:r>
                        <a:rPr lang="zh-TW" altLang="en-US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以上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 ++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基礎等級前</a:t>
                      </a:r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25%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7073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B+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基礎等級前</a:t>
                      </a:r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26%</a:t>
                      </a:r>
                      <a:r>
                        <a:rPr lang="zh-TW" altLang="en-US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～</a:t>
                      </a:r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50%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7073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70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待加強</a:t>
                      </a:r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(C)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C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圓角 1">
            <a:extLst>
              <a:ext uri="{FF2B5EF4-FFF2-40B4-BE49-F238E27FC236}">
                <a16:creationId xmlns:a16="http://schemas.microsoft.com/office/drawing/2014/main" id="{86D746B7-A5E6-C2B6-EC88-AF3D8240C8EC}"/>
              </a:ext>
            </a:extLst>
          </p:cNvPr>
          <p:cNvSpPr/>
          <p:nvPr/>
        </p:nvSpPr>
        <p:spPr bwMode="auto">
          <a:xfrm>
            <a:off x="472295" y="1036677"/>
            <a:ext cx="11391425" cy="4830054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7282" name="內容版面配置區 2"/>
          <p:cNvSpPr>
            <a:spLocks noGrp="1"/>
          </p:cNvSpPr>
          <p:nvPr>
            <p:ph idx="4294967295"/>
          </p:nvPr>
        </p:nvSpPr>
        <p:spPr>
          <a:xfrm>
            <a:off x="407368" y="1340768"/>
            <a:ext cx="11521280" cy="4525963"/>
          </a:xfrm>
        </p:spPr>
        <p:txBody>
          <a:bodyPr/>
          <a:lstStyle/>
          <a:p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數學科「</a:t>
            </a:r>
            <a:r>
              <a:rPr lang="zh-TW" altLang="en-US" sz="4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非選擇題」</a:t>
            </a:r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以及英語科「</a:t>
            </a:r>
            <a:r>
              <a:rPr lang="zh-TW" altLang="en-US" sz="4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聽力測驗」</a:t>
            </a:r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部分均納入成績計算。</a:t>
            </a:r>
            <a:endParaRPr lang="en-US" altLang="zh-TW" sz="4200" b="1" dirty="0">
              <a:solidFill>
                <a:srgbClr val="333399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英語科</a:t>
            </a:r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呈現整體（閱讀及聽力）能力等級，並分列閱讀及聽力的等級描述，以提供學生學力資訊，閱讀及聽力計分比例為</a:t>
            </a:r>
            <a:r>
              <a:rPr lang="en-US" altLang="zh-TW" sz="4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80:20</a:t>
            </a:r>
            <a:r>
              <a:rPr lang="zh-TW" altLang="zh-TW" sz="4200" b="1" dirty="0">
                <a:solidFill>
                  <a:srgbClr val="333399"/>
                </a:solidFill>
              </a:rPr>
              <a:t>。</a:t>
            </a:r>
            <a:endParaRPr lang="en-US" altLang="zh-TW" sz="4200" b="1" dirty="0">
              <a:solidFill>
                <a:srgbClr val="333399"/>
              </a:solidFill>
            </a:endParaRPr>
          </a:p>
          <a:p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數學科</a:t>
            </a:r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選擇題及非選擇題計分比例為</a:t>
            </a:r>
            <a:r>
              <a:rPr lang="en-US" altLang="zh-TW" sz="4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85:15</a:t>
            </a:r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  <p:sp>
        <p:nvSpPr>
          <p:cNvPr id="6" name="Picture 5" descr="MC900281970[1]"/>
          <p:cNvSpPr>
            <a:spLocks noChangeAspect="1" noChangeArrowheads="1"/>
          </p:cNvSpPr>
          <p:nvPr/>
        </p:nvSpPr>
        <p:spPr bwMode="auto">
          <a:xfrm>
            <a:off x="9097964" y="1"/>
            <a:ext cx="1570037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zh-TW" altLang="en-US" sz="180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圖片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92539" y="-697"/>
            <a:ext cx="5220294" cy="6858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標題 1"/>
          <p:cNvSpPr txBox="1">
            <a:spLocks/>
          </p:cNvSpPr>
          <p:nvPr/>
        </p:nvSpPr>
        <p:spPr bwMode="auto">
          <a:xfrm>
            <a:off x="1919289" y="1"/>
            <a:ext cx="1019175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400" b="1" dirty="0">
                <a:latin typeface="標楷體" pitchFamily="65" charset="-120"/>
                <a:ea typeface="標楷體" pitchFamily="65" charset="-120"/>
              </a:rPr>
              <a:t>答案卷樣式</a:t>
            </a:r>
            <a:endParaRPr lang="zh-TW" altLang="en-US" sz="4400" b="1" dirty="0"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sp>
        <p:nvSpPr>
          <p:cNvPr id="4" name="矩形圖說文字 3"/>
          <p:cNvSpPr/>
          <p:nvPr/>
        </p:nvSpPr>
        <p:spPr>
          <a:xfrm>
            <a:off x="9192344" y="404664"/>
            <a:ext cx="2698750" cy="936625"/>
          </a:xfrm>
          <a:prstGeom prst="wedgeRectCallout">
            <a:avLst>
              <a:gd name="adj1" fmla="val -77691"/>
              <a:gd name="adj2" fmla="val 4253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r>
              <a:rPr lang="zh-TW" altLang="en-US" sz="18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非選擇題作答區每格</a:t>
            </a:r>
            <a:endParaRPr lang="en-US" altLang="zh-TW" sz="1800" dirty="0">
              <a:solidFill>
                <a:schemeClr val="tx1"/>
              </a:solidFill>
              <a:latin typeface="標楷體" pitchFamily="65" charset="-120"/>
            </a:endParaRPr>
          </a:p>
          <a:p>
            <a:pPr indent="98425">
              <a:defRPr/>
            </a:pP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大小為 </a:t>
            </a:r>
            <a:r>
              <a:rPr lang="en-US" altLang="zh-TW" sz="1800" b="1" u="sng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12cm*12cm</a:t>
            </a:r>
            <a:endParaRPr lang="zh-TW" altLang="en-US" sz="18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圖說文字 5"/>
          <p:cNvSpPr/>
          <p:nvPr/>
        </p:nvSpPr>
        <p:spPr>
          <a:xfrm>
            <a:off x="1668464" y="4365625"/>
            <a:ext cx="2124075" cy="1079500"/>
          </a:xfrm>
          <a:prstGeom prst="wedgeRectCallout">
            <a:avLst>
              <a:gd name="adj1" fmla="val 70568"/>
              <a:gd name="adj2" fmla="val -638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選擇題作答區，</a:t>
            </a:r>
            <a:endParaRPr lang="en-US" altLang="zh-TW" sz="1800" dirty="0">
              <a:solidFill>
                <a:schemeClr val="tx1"/>
              </a:solidFill>
              <a:latin typeface="標楷體" pitchFamily="65" charset="-120"/>
            </a:endParaRPr>
          </a:p>
          <a:p>
            <a:pPr algn="ctr">
              <a:defRPr/>
            </a:pP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需以</a:t>
            </a:r>
            <a:r>
              <a:rPr lang="en-US" altLang="zh-TW" sz="1800" dirty="0">
                <a:solidFill>
                  <a:schemeClr val="tx1"/>
                </a:solidFill>
                <a:latin typeface="標楷體" pitchFamily="65" charset="-120"/>
              </a:rPr>
              <a:t>2B</a:t>
            </a: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鉛筆書寫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圓角 1">
            <a:extLst>
              <a:ext uri="{FF2B5EF4-FFF2-40B4-BE49-F238E27FC236}">
                <a16:creationId xmlns:a16="http://schemas.microsoft.com/office/drawing/2014/main" id="{510D2A17-4D3F-2D07-6A55-450B3A1542C0}"/>
              </a:ext>
            </a:extLst>
          </p:cNvPr>
          <p:cNvSpPr/>
          <p:nvPr/>
        </p:nvSpPr>
        <p:spPr bwMode="auto">
          <a:xfrm>
            <a:off x="328278" y="1219116"/>
            <a:ext cx="11391425" cy="4586148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09570" name="標題 1"/>
          <p:cNvSpPr>
            <a:spLocks noGrp="1"/>
          </p:cNvSpPr>
          <p:nvPr>
            <p:ph type="title" idx="4294967295"/>
          </p:nvPr>
        </p:nvSpPr>
        <p:spPr>
          <a:xfrm>
            <a:off x="1909190" y="119125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b="1" dirty="0">
                <a:solidFill>
                  <a:schemeClr val="hlink"/>
                </a:solidFill>
                <a:ea typeface="標楷體" pitchFamily="65" charset="-120"/>
              </a:rPr>
              <a:t>作答注意事項</a:t>
            </a:r>
          </a:p>
        </p:txBody>
      </p:sp>
      <p:sp>
        <p:nvSpPr>
          <p:cNvPr id="109571" name="內容版面配置區 2"/>
          <p:cNvSpPr>
            <a:spLocks noGrp="1"/>
          </p:cNvSpPr>
          <p:nvPr>
            <p:ph idx="4294967295"/>
          </p:nvPr>
        </p:nvSpPr>
        <p:spPr>
          <a:xfrm>
            <a:off x="407368" y="1260879"/>
            <a:ext cx="11233247" cy="3006574"/>
          </a:xfrm>
        </p:spPr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只寫答案而</a:t>
            </a:r>
            <a:r>
              <a:rPr lang="zh-TW" altLang="zh-TW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無計算過程或說明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，無法判斷其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「策略」與「表達」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能力，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該題以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0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分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計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28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使用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黑色墨水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的筆書寫，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在規定的作答區內書寫</a:t>
            </a:r>
            <a:endParaRPr lang="en-US" altLang="zh-TW" sz="30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914400" lvl="1" indent="-514350" eaLnBrk="1" hangingPunct="1">
              <a:buFont typeface="Arial" pitchFamily="34" charset="0"/>
              <a:buChar char="•"/>
            </a:pPr>
            <a:r>
              <a:rPr lang="zh-TW" altLang="en-US" sz="26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學生作答超出作答區，</a:t>
            </a:r>
            <a:r>
              <a:rPr lang="zh-TW" altLang="en-US" sz="2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僅以作答區內之內容進行評分</a:t>
            </a:r>
            <a:endParaRPr lang="en-US" altLang="zh-TW" sz="26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914400" lvl="1" indent="-514350" eaLnBrk="1" hangingPunct="1">
              <a:buFont typeface="Arial" pitchFamily="34" charset="0"/>
              <a:buChar char="•"/>
            </a:pPr>
            <a:r>
              <a:rPr lang="zh-TW" altLang="en-US" sz="26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學生可先行</a:t>
            </a:r>
            <a:r>
              <a:rPr lang="zh-TW" altLang="en-US" sz="2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規劃作答方式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避免超出作答區</a:t>
            </a:r>
            <a:endParaRPr lang="en-US" altLang="zh-TW" sz="26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 bwMode="auto">
          <a:xfrm>
            <a:off x="407368" y="3786188"/>
            <a:ext cx="11233247" cy="209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 algn="just" eaLnBrk="1">
              <a:spcBef>
                <a:spcPct val="20000"/>
              </a:spcBef>
              <a:buFontTx/>
              <a:buAutoNum type="arabicPeriod" startAt="3"/>
              <a:defRPr/>
            </a:pP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若作答時</a:t>
            </a: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自行在試題圖形上標示的記號</a:t>
            </a: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，在作答時需要用到，則</a:t>
            </a: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需將題目圖形畫在作答區內</a:t>
            </a: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，以利閱卷委員進行評分。</a:t>
            </a:r>
            <a:endParaRPr kumimoji="0" lang="en-US" altLang="zh-TW" sz="2800" kern="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514350" indent="-514350" algn="just" eaLnBrk="1">
              <a:spcBef>
                <a:spcPct val="20000"/>
              </a:spcBef>
              <a:buFontTx/>
              <a:buAutoNum type="arabicPeriod" startAt="4"/>
              <a:defRPr/>
            </a:pP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違規卷</a:t>
            </a: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包含學生洩漏私人身份（如：姓名、准考證號）、劃記與題目無關的文字、圖形或符號，</a:t>
            </a: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則</a:t>
            </a:r>
            <a:r>
              <a:rPr kumimoji="0" lang="zh-TW" altLang="en-US" sz="2800" b="1" u="sng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數學科</a:t>
            </a: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不計列等級</a:t>
            </a: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kumimoji="0" lang="en-US" altLang="zh-TW" kern="0" dirty="0">
              <a:latin typeface="微軟正黑體" pitchFamily="34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標題 1"/>
          <p:cNvSpPr>
            <a:spLocks noGrp="1"/>
          </p:cNvSpPr>
          <p:nvPr>
            <p:ph type="title" idx="4294967295"/>
          </p:nvPr>
        </p:nvSpPr>
        <p:spPr>
          <a:xfrm>
            <a:off x="1524000" y="188913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b="1" dirty="0">
                <a:solidFill>
                  <a:schemeClr val="hlink"/>
                </a:solidFill>
                <a:ea typeface="標楷體" pitchFamily="65" charset="-120"/>
              </a:rPr>
              <a:t>超出作答區</a:t>
            </a:r>
          </a:p>
        </p:txBody>
      </p:sp>
      <p:sp>
        <p:nvSpPr>
          <p:cNvPr id="110595" name="內容版面配置區 2"/>
          <p:cNvSpPr>
            <a:spLocks noGrp="1"/>
          </p:cNvSpPr>
          <p:nvPr>
            <p:ph idx="4294967295"/>
          </p:nvPr>
        </p:nvSpPr>
        <p:spPr>
          <a:xfrm>
            <a:off x="5901705" y="1331913"/>
            <a:ext cx="5616624" cy="1158875"/>
          </a:xfrm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TW" altLang="en-US" b="1" dirty="0">
                <a:solidFill>
                  <a:schemeClr val="hlink"/>
                </a:solidFill>
                <a:latin typeface="+mj-lt"/>
                <a:ea typeface="標楷體" pitchFamily="65" charset="-120"/>
                <a:cs typeface="+mj-cs"/>
              </a:rPr>
              <a:t>僅針對作答區內容進行評分</a:t>
            </a:r>
          </a:p>
        </p:txBody>
      </p:sp>
      <p:pic>
        <p:nvPicPr>
          <p:cNvPr id="110596" name="圖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7996" y="1331913"/>
            <a:ext cx="5113709" cy="51778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0597" name="圖片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56040" y="2134192"/>
            <a:ext cx="4274120" cy="43755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3423018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60350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b="1" dirty="0">
                <a:solidFill>
                  <a:schemeClr val="hlink"/>
                </a:solidFill>
                <a:ea typeface="標楷體" pitchFamily="65" charset="-120"/>
              </a:rPr>
              <a:t>規劃作答區</a:t>
            </a:r>
          </a:p>
        </p:txBody>
      </p:sp>
      <p:sp>
        <p:nvSpPr>
          <p:cNvPr id="111619" name="內容版面配置區 2"/>
          <p:cNvSpPr>
            <a:spLocks noGrp="1"/>
          </p:cNvSpPr>
          <p:nvPr>
            <p:ph idx="4294967295"/>
          </p:nvPr>
        </p:nvSpPr>
        <p:spPr>
          <a:xfrm>
            <a:off x="6024564" y="1143000"/>
            <a:ext cx="5904084" cy="1714500"/>
          </a:xfrm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TW" altLang="en-US" b="1" dirty="0">
                <a:solidFill>
                  <a:schemeClr val="hlink"/>
                </a:solidFill>
                <a:latin typeface="+mj-lt"/>
                <a:ea typeface="標楷體" pitchFamily="65" charset="-120"/>
                <a:cs typeface="+mj-cs"/>
              </a:rPr>
              <a:t>學生標示作答順序</a:t>
            </a:r>
            <a:endParaRPr lang="en-US" altLang="zh-TW" b="1" dirty="0">
              <a:solidFill>
                <a:schemeClr val="hlink"/>
              </a:solidFill>
              <a:latin typeface="+mj-lt"/>
              <a:ea typeface="標楷體" pitchFamily="65" charset="-120"/>
              <a:cs typeface="+mj-cs"/>
            </a:endParaRPr>
          </a:p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TW" altLang="en-US" b="1" dirty="0">
                <a:solidFill>
                  <a:schemeClr val="hlink"/>
                </a:solidFill>
                <a:latin typeface="+mj-lt"/>
                <a:ea typeface="標楷體" pitchFamily="65" charset="-120"/>
                <a:cs typeface="+mj-cs"/>
              </a:rPr>
              <a:t>並將作答區區分作答</a:t>
            </a:r>
          </a:p>
        </p:txBody>
      </p:sp>
      <p:pic>
        <p:nvPicPr>
          <p:cNvPr id="111620" name="圖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9381" y="1373507"/>
            <a:ext cx="4643436" cy="4755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1621" name="圖片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3326" y="2253121"/>
            <a:ext cx="4853234" cy="43905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619996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標題 1"/>
          <p:cNvSpPr>
            <a:spLocks noGrp="1"/>
          </p:cNvSpPr>
          <p:nvPr>
            <p:ph type="title" idx="4294967295"/>
          </p:nvPr>
        </p:nvSpPr>
        <p:spPr>
          <a:xfrm>
            <a:off x="1981200" y="133543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b="1" dirty="0">
                <a:solidFill>
                  <a:schemeClr val="hlink"/>
                </a:solidFill>
                <a:ea typeface="標楷體" pitchFamily="65" charset="-120"/>
              </a:rPr>
              <a:t>將題目圖形畫在作答區內</a:t>
            </a:r>
          </a:p>
        </p:txBody>
      </p:sp>
      <p:sp>
        <p:nvSpPr>
          <p:cNvPr id="112643" name="內容版面配置區 2"/>
          <p:cNvSpPr>
            <a:spLocks noGrp="1"/>
          </p:cNvSpPr>
          <p:nvPr>
            <p:ph idx="4294967295"/>
          </p:nvPr>
        </p:nvSpPr>
        <p:spPr>
          <a:xfrm>
            <a:off x="1559496" y="2024893"/>
            <a:ext cx="4104456" cy="2808213"/>
          </a:xfrm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TW" altLang="en-US" b="1" dirty="0">
                <a:solidFill>
                  <a:schemeClr val="hlink"/>
                </a:solidFill>
                <a:latin typeface="+mj-lt"/>
                <a:ea typeface="標楷體" pitchFamily="65" charset="-120"/>
                <a:cs typeface="+mj-cs"/>
              </a:rPr>
              <a:t>學生如自行在題目的圖形上標示記號，並使用該記號作答時，需將題目圖形及使用記號畫記在作答區內。</a:t>
            </a:r>
          </a:p>
        </p:txBody>
      </p:sp>
      <p:pic>
        <p:nvPicPr>
          <p:cNvPr id="112644" name="圖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0016" y="1292365"/>
            <a:ext cx="5188396" cy="529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843508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標題 1"/>
          <p:cNvSpPr>
            <a:spLocks noGrp="1"/>
          </p:cNvSpPr>
          <p:nvPr>
            <p:ph type="title" idx="4294967295"/>
          </p:nvPr>
        </p:nvSpPr>
        <p:spPr>
          <a:xfrm>
            <a:off x="2438400" y="260350"/>
            <a:ext cx="2865512" cy="1143000"/>
          </a:xfrm>
        </p:spPr>
        <p:txBody>
          <a:bodyPr/>
          <a:lstStyle/>
          <a:p>
            <a:r>
              <a:rPr lang="zh-TW" altLang="en-US" sz="4800" b="1" dirty="0">
                <a:solidFill>
                  <a:schemeClr val="hlink"/>
                </a:solidFill>
                <a:ea typeface="標楷體" pitchFamily="65" charset="-120"/>
              </a:rPr>
              <a:t>違規卷</a:t>
            </a:r>
          </a:p>
        </p:txBody>
      </p:sp>
      <p:sp>
        <p:nvSpPr>
          <p:cNvPr id="113667" name="內容版面配置區 2"/>
          <p:cNvSpPr>
            <a:spLocks noGrp="1"/>
          </p:cNvSpPr>
          <p:nvPr>
            <p:ph idx="4294967295"/>
          </p:nvPr>
        </p:nvSpPr>
        <p:spPr>
          <a:xfrm>
            <a:off x="6384032" y="831850"/>
            <a:ext cx="4214812" cy="1801813"/>
          </a:xfrm>
        </p:spPr>
        <p:txBody>
          <a:bodyPr/>
          <a:lstStyle/>
          <a:p>
            <a:pPr marL="0" indent="0">
              <a:buNone/>
            </a:pPr>
            <a:r>
              <a:rPr lang="zh-TW" altLang="en-US" b="1" dirty="0">
                <a:solidFill>
                  <a:schemeClr val="hlink"/>
                </a:solidFill>
                <a:latin typeface="+mj-lt"/>
                <a:ea typeface="標楷體" pitchFamily="65" charset="-120"/>
                <a:cs typeface="+mj-cs"/>
              </a:rPr>
              <a:t>作答區中書寫與解題無關之文字、作圖。</a:t>
            </a:r>
          </a:p>
        </p:txBody>
      </p:sp>
      <p:pic>
        <p:nvPicPr>
          <p:cNvPr id="113668" name="圖片 4" descr="2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4479" y="2043907"/>
            <a:ext cx="4087812" cy="39449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3669" name="Picture 2" descr="C:\Documents and Settings\liying\桌面\違規卷\105141212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01972" y="2215764"/>
            <a:ext cx="3703163" cy="40171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957176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/>
          </p:cNvSpPr>
          <p:nvPr>
            <p:ph type="title" idx="4294967295"/>
          </p:nvPr>
        </p:nvSpPr>
        <p:spPr>
          <a:xfrm>
            <a:off x="1919536" y="1124099"/>
            <a:ext cx="8050088" cy="2304901"/>
          </a:xfrm>
        </p:spPr>
        <p:txBody>
          <a:bodyPr/>
          <a:lstStyle/>
          <a:p>
            <a:pPr eaLnBrk="1" hangingPunct="1"/>
            <a:r>
              <a:rPr lang="zh-TW" altLang="en-US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cs typeface="+mn-cs"/>
              </a:rPr>
              <a:t>寫作測驗</a:t>
            </a:r>
            <a:br>
              <a:rPr lang="en-US" altLang="zh-TW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cs typeface="+mn-cs"/>
              </a:rPr>
            </a:br>
            <a:r>
              <a:rPr lang="zh-TW" altLang="en-US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cs typeface="+mn-cs"/>
              </a:rPr>
              <a:t>評分說明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FA9527B0-D48A-48F7-ADDF-18051412D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72" y="67641"/>
            <a:ext cx="9433048" cy="67716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914851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5F8635E-D4AB-4B7C-9BB1-4C32B2B31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648" y="27814"/>
            <a:ext cx="7262434" cy="68023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401998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C50E04CD-E59D-471D-852A-31FF04D5F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496" y="12298"/>
            <a:ext cx="8568952" cy="68457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078110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E06D1BA1-1CEF-47B3-9901-BC77FBFA6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560" y="6824"/>
            <a:ext cx="7920880" cy="68276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052460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圓角 1">
            <a:extLst>
              <a:ext uri="{FF2B5EF4-FFF2-40B4-BE49-F238E27FC236}">
                <a16:creationId xmlns:a16="http://schemas.microsoft.com/office/drawing/2014/main" id="{DB65EA8E-AE4C-AA89-D3F2-41336A6B62E1}"/>
              </a:ext>
            </a:extLst>
          </p:cNvPr>
          <p:cNvSpPr/>
          <p:nvPr/>
        </p:nvSpPr>
        <p:spPr bwMode="auto">
          <a:xfrm>
            <a:off x="445608" y="1603375"/>
            <a:ext cx="11391425" cy="4058344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15714" name="標題 1"/>
          <p:cNvSpPr>
            <a:spLocks noGrp="1"/>
          </p:cNvSpPr>
          <p:nvPr>
            <p:ph type="title" idx="4294967295"/>
          </p:nvPr>
        </p:nvSpPr>
        <p:spPr>
          <a:xfrm>
            <a:off x="2026520" y="188640"/>
            <a:ext cx="8229600" cy="1143000"/>
          </a:xfrm>
        </p:spPr>
        <p:txBody>
          <a:bodyPr/>
          <a:lstStyle/>
          <a:p>
            <a:r>
              <a:rPr lang="zh-TW" altLang="en-US" sz="4800" b="1" dirty="0">
                <a:solidFill>
                  <a:schemeClr val="hlink"/>
                </a:solidFill>
                <a:ea typeface="標楷體" pitchFamily="65" charset="-120"/>
              </a:rPr>
              <a:t>寫作測驗評量的能力</a:t>
            </a:r>
          </a:p>
        </p:txBody>
      </p:sp>
      <p:sp>
        <p:nvSpPr>
          <p:cNvPr id="115715" name="內容版面配置區 2"/>
          <p:cNvSpPr>
            <a:spLocks noGrp="1"/>
          </p:cNvSpPr>
          <p:nvPr>
            <p:ph idx="4294967295"/>
          </p:nvPr>
        </p:nvSpPr>
        <p:spPr>
          <a:xfrm>
            <a:off x="587388" y="1916832"/>
            <a:ext cx="11017224" cy="3744887"/>
          </a:xfrm>
        </p:spPr>
        <p:txBody>
          <a:bodyPr/>
          <a:lstStyle/>
          <a:p>
            <a:pPr marL="0" indent="0" algn="just" eaLnBrk="1">
              <a:lnSpc>
                <a:spcPct val="90000"/>
              </a:lnSpc>
              <a:spcAft>
                <a:spcPts val="600"/>
              </a:spcAft>
              <a:buNone/>
            </a:pP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檢測國中畢業生</a:t>
            </a:r>
            <a:r>
              <a:rPr lang="zh-TW" altLang="en-US" sz="3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表達經驗見聞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sz="3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情感思想的綜合語文能力。</a:t>
            </a:r>
            <a:endParaRPr lang="zh-TW" altLang="en-US" sz="3000" dirty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立意與取材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：能依不同的寫作目的，統整閱讀內容、篩選合適素材，以表現個人意念。</a:t>
            </a:r>
          </a:p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結構組織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：能掌握寫作步驟，首尾連貫，組織完整篇章。</a:t>
            </a:r>
          </a:p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遣詞造句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：能正確使用本國語文，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適當的遣詞用字、運用各種句型及修辭寫作。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>
              <a:lnSpc>
                <a:spcPct val="90000"/>
              </a:lnSpc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錯別字、格式及標點符號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：能正確運用文字、格式及標點符號。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911752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標題 1"/>
          <p:cNvSpPr>
            <a:spLocks noGrp="1"/>
          </p:cNvSpPr>
          <p:nvPr>
            <p:ph type="title" idx="4294967295"/>
          </p:nvPr>
        </p:nvSpPr>
        <p:spPr>
          <a:xfrm>
            <a:off x="1981200" y="318065"/>
            <a:ext cx="8229600" cy="1143000"/>
          </a:xfrm>
        </p:spPr>
        <p:txBody>
          <a:bodyPr/>
          <a:lstStyle/>
          <a:p>
            <a:r>
              <a:rPr lang="zh-TW" altLang="en-US" sz="4800" b="1" dirty="0">
                <a:solidFill>
                  <a:schemeClr val="hlink"/>
                </a:solidFill>
                <a:ea typeface="標楷體" pitchFamily="65" charset="-120"/>
              </a:rPr>
              <a:t>答案卷樣式</a:t>
            </a:r>
          </a:p>
        </p:txBody>
      </p:sp>
      <p:pic>
        <p:nvPicPr>
          <p:cNvPr id="116739" name="圖片 6" descr="會考_寫作測驗答案卷_0917_一般卷_頁面_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601" y="2017874"/>
            <a:ext cx="5903785" cy="421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40" name="圖片 6" descr="會考_寫作測驗答案卷_0826_反面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27740" y="1988840"/>
            <a:ext cx="6011783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620421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E615D33-F4BF-4480-93E3-74AA71B0C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520" y="509539"/>
            <a:ext cx="8640960" cy="63484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616275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3428DDF4-E08A-434E-AA8C-A394CF95C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504" y="476672"/>
            <a:ext cx="8496944" cy="61182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105067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1F854DB-1846-4B55-A97F-D9FAA26AE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776" y="108721"/>
            <a:ext cx="3672408" cy="66405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172084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039903D-C6CA-484B-A639-153959366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496" y="191143"/>
            <a:ext cx="8784976" cy="64757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176976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8E645993-CA67-43E2-B0C3-2468E1421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504" y="139699"/>
            <a:ext cx="8928992" cy="65786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7391178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BFF91BE-3749-411C-9CB8-48E7247C7A7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307691" y="1700808"/>
            <a:ext cx="9576617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zh-TW" altLang="en-US" sz="6400" b="1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五、桃連區主要入學管道</a:t>
            </a:r>
          </a:p>
        </p:txBody>
      </p:sp>
      <p:pic>
        <p:nvPicPr>
          <p:cNvPr id="14339" name="群組 4">
            <a:extLst>
              <a:ext uri="{FF2B5EF4-FFF2-40B4-BE49-F238E27FC236}">
                <a16:creationId xmlns:a16="http://schemas.microsoft.com/office/drawing/2014/main" id="{E0E88659-18E4-4E98-BBE4-93AAEBFD06A8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360" y="4682443"/>
            <a:ext cx="1977826" cy="1728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20AEFB4-AFC6-4296-A318-BF3A02496943}" type="slidenum">
              <a:rPr kumimoji="0" lang="zh-TW" altLang="en-US" sz="1200">
                <a:solidFill>
                  <a:srgbClr val="898989"/>
                </a:solidFill>
                <a:latin typeface="Verdana" pitchFamily="34" charset="0"/>
                <a:ea typeface="微軟正黑體" pitchFamily="34" charset="-120"/>
              </a:rPr>
              <a:pPr algn="r" eaLnBrk="1" hangingPunct="1"/>
              <a:t>91</a:t>
            </a:fld>
            <a:endParaRPr kumimoji="0" lang="zh-TW" altLang="en-US" sz="1200">
              <a:solidFill>
                <a:srgbClr val="898989"/>
              </a:solidFill>
              <a:latin typeface="Verdana" pitchFamily="34" charset="0"/>
              <a:ea typeface="微軟正黑體" pitchFamily="34" charset="-120"/>
            </a:endParaRPr>
          </a:p>
        </p:txBody>
      </p:sp>
      <p:grpSp>
        <p:nvGrpSpPr>
          <p:cNvPr id="2" name="群組 17416"/>
          <p:cNvGrpSpPr>
            <a:grpSpLocks/>
          </p:cNvGrpSpPr>
          <p:nvPr/>
        </p:nvGrpSpPr>
        <p:grpSpPr bwMode="auto">
          <a:xfrm>
            <a:off x="1631982" y="1799764"/>
            <a:ext cx="8893175" cy="3789825"/>
            <a:chOff x="42754" y="2969568"/>
            <a:chExt cx="8766353" cy="3744416"/>
          </a:xfrm>
        </p:grpSpPr>
        <p:cxnSp>
          <p:nvCxnSpPr>
            <p:cNvPr id="26" name="直線單箭頭接點 25"/>
            <p:cNvCxnSpPr/>
            <p:nvPr/>
          </p:nvCxnSpPr>
          <p:spPr>
            <a:xfrm>
              <a:off x="42754" y="6061497"/>
              <a:ext cx="1691616" cy="0"/>
            </a:xfrm>
            <a:prstGeom prst="straightConnector1">
              <a:avLst/>
            </a:prstGeom>
            <a:ln w="19050">
              <a:solidFill>
                <a:srgbClr val="000099"/>
              </a:solidFill>
              <a:prstDash val="dash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群組 28"/>
            <p:cNvGrpSpPr>
              <a:grpSpLocks/>
            </p:cNvGrpSpPr>
            <p:nvPr/>
          </p:nvGrpSpPr>
          <p:grpSpPr bwMode="auto">
            <a:xfrm>
              <a:off x="42754" y="2969568"/>
              <a:ext cx="8766353" cy="3744416"/>
              <a:chOff x="179513" y="2996952"/>
              <a:chExt cx="8766353" cy="3744416"/>
            </a:xfrm>
          </p:grpSpPr>
          <p:sp>
            <p:nvSpPr>
              <p:cNvPr id="7" name="圓角矩形 6"/>
              <p:cNvSpPr/>
              <p:nvPr/>
            </p:nvSpPr>
            <p:spPr>
              <a:xfrm>
                <a:off x="2005707" y="3143277"/>
                <a:ext cx="6364290" cy="541125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/>
                    <a:ea typeface="標楷體"/>
                  </a:rPr>
                  <a:t>高中、高職、五專多元入學管道</a:t>
                </a:r>
                <a:endParaRPr kumimoji="0" lang="zh-TW" altLang="en-US" sz="2800" b="1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" name="圓角矩形 7"/>
              <p:cNvSpPr/>
              <p:nvPr/>
            </p:nvSpPr>
            <p:spPr>
              <a:xfrm>
                <a:off x="1908685" y="3789491"/>
                <a:ext cx="1258148" cy="936381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免試</a:t>
                </a:r>
                <a:br>
                  <a:rPr kumimoji="0" lang="en-US" altLang="zh-TW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</a:br>
                <a:r>
                  <a:rPr kumimoji="0" lang="zh-TW" altLang="en-US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入學</a:t>
                </a:r>
              </a:p>
            </p:txBody>
          </p:sp>
          <p:sp>
            <p:nvSpPr>
              <p:cNvPr id="9" name="圓角矩形 8"/>
              <p:cNvSpPr/>
              <p:nvPr/>
            </p:nvSpPr>
            <p:spPr>
              <a:xfrm>
                <a:off x="3234122" y="3819291"/>
                <a:ext cx="1873139" cy="934813"/>
              </a:xfrm>
              <a:prstGeom prst="roundRect">
                <a:avLst/>
              </a:prstGeom>
              <a:solidFill>
                <a:srgbClr val="DD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申請入學</a:t>
                </a:r>
                <a:endParaRPr kumimoji="0" lang="en-US" altLang="zh-TW" sz="2800" b="1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endParaRP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zh-TW" sz="16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(</a:t>
                </a:r>
                <a:r>
                  <a:rPr kumimoji="0" lang="zh-TW" altLang="en-US" sz="16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五專申請抽籤</a:t>
                </a:r>
                <a:r>
                  <a:rPr kumimoji="0" lang="en-US" altLang="zh-TW" sz="16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)</a:t>
                </a:r>
                <a:endParaRPr kumimoji="0" lang="zh-TW" altLang="en-US" sz="1600" b="1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  <p:sp>
            <p:nvSpPr>
              <p:cNvPr id="11" name="圓角矩形 10"/>
              <p:cNvSpPr/>
              <p:nvPr/>
            </p:nvSpPr>
            <p:spPr>
              <a:xfrm>
                <a:off x="5187069" y="3828702"/>
                <a:ext cx="1225287" cy="934813"/>
              </a:xfrm>
              <a:prstGeom prst="roundRect">
                <a:avLst/>
              </a:prstGeom>
              <a:solidFill>
                <a:srgbClr val="E1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甄選入學</a:t>
                </a:r>
                <a:endParaRPr kumimoji="0" lang="en-US" altLang="zh-TW" sz="2800" b="1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  <p:sp>
            <p:nvSpPr>
              <p:cNvPr id="12" name="圓角矩形 11"/>
              <p:cNvSpPr/>
              <p:nvPr/>
            </p:nvSpPr>
            <p:spPr>
              <a:xfrm>
                <a:off x="6504682" y="3828702"/>
                <a:ext cx="2305041" cy="934813"/>
              </a:xfrm>
              <a:prstGeom prst="roundRect">
                <a:avLst/>
              </a:prstGeom>
              <a:solidFill>
                <a:srgbClr val="E1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登記分發</a:t>
                </a:r>
                <a:br>
                  <a:rPr kumimoji="0" lang="en-US" altLang="zh-TW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</a:br>
                <a:r>
                  <a:rPr kumimoji="0" lang="zh-TW" altLang="en-US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入學</a:t>
                </a:r>
                <a:endParaRPr kumimoji="0" lang="en-US" altLang="zh-TW" sz="2800" b="1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  <p:cxnSp>
            <p:nvCxnSpPr>
              <p:cNvPr id="5" name="直線單箭頭接點 4"/>
              <p:cNvCxnSpPr/>
              <p:nvPr/>
            </p:nvCxnSpPr>
            <p:spPr>
              <a:xfrm>
                <a:off x="179513" y="4437272"/>
                <a:ext cx="1729172" cy="0"/>
              </a:xfrm>
              <a:prstGeom prst="straightConnector1">
                <a:avLst/>
              </a:prstGeom>
              <a:ln w="19050">
                <a:solidFill>
                  <a:srgbClr val="000099"/>
                </a:solidFill>
                <a:prstDash val="dash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圓角矩形 14"/>
              <p:cNvSpPr/>
              <p:nvPr/>
            </p:nvSpPr>
            <p:spPr>
              <a:xfrm>
                <a:off x="598896" y="3789491"/>
                <a:ext cx="1117311" cy="719931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1" hangingPunct="1">
                  <a:defRPr/>
                </a:pPr>
                <a:r>
                  <a:rPr kumimoji="0" lang="zh-TW" altLang="en-US" sz="2800" b="1">
                    <a:solidFill>
                      <a:srgbClr val="000099"/>
                    </a:solidFill>
                    <a:latin typeface="標楷體" pitchFamily="65" charset="-120"/>
                    <a:ea typeface="標楷體" pitchFamily="65" charset="-120"/>
                  </a:rPr>
                  <a:t>過去</a:t>
                </a:r>
              </a:p>
            </p:txBody>
          </p:sp>
          <p:sp>
            <p:nvSpPr>
              <p:cNvPr id="16" name="圓角矩形 15"/>
              <p:cNvSpPr/>
              <p:nvPr/>
            </p:nvSpPr>
            <p:spPr>
              <a:xfrm>
                <a:off x="1908685" y="4964281"/>
                <a:ext cx="4600692" cy="1585733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>免試入學</a:t>
                </a:r>
                <a:endParaRPr kumimoji="0" lang="zh-TW" altLang="en-US" sz="2800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  <p:sp>
            <p:nvSpPr>
              <p:cNvPr id="17" name="圓角矩形 16"/>
              <p:cNvSpPr/>
              <p:nvPr/>
            </p:nvSpPr>
            <p:spPr>
              <a:xfrm>
                <a:off x="6562583" y="4843509"/>
                <a:ext cx="2306606" cy="1681409"/>
              </a:xfrm>
              <a:prstGeom prst="roundRect">
                <a:avLst/>
              </a:prstGeom>
              <a:solidFill>
                <a:srgbClr val="E1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en-US" altLang="zh-TW" sz="2000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  <p:sp>
            <p:nvSpPr>
              <p:cNvPr id="18" name="圓角矩形 17"/>
              <p:cNvSpPr/>
              <p:nvPr/>
            </p:nvSpPr>
            <p:spPr>
              <a:xfrm>
                <a:off x="6593880" y="5660686"/>
                <a:ext cx="1012465" cy="890896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4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>甄選</a:t>
                </a:r>
                <a:r>
                  <a:rPr kumimoji="0" lang="zh-TW" altLang="en-US" sz="24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>入學</a:t>
                </a:r>
                <a:endParaRPr kumimoji="0" lang="en-US" altLang="zh-TW" sz="2400" b="1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itchFamily="65" charset="-120"/>
                  <a:ea typeface="標楷體" pitchFamily="65" charset="-120"/>
                </a:endParaRPr>
              </a:p>
            </p:txBody>
          </p:sp>
          <p:sp>
            <p:nvSpPr>
              <p:cNvPr id="19" name="圓角矩形 18"/>
              <p:cNvSpPr/>
              <p:nvPr/>
            </p:nvSpPr>
            <p:spPr>
              <a:xfrm>
                <a:off x="7398219" y="5660686"/>
                <a:ext cx="1547647" cy="890896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lnSpc>
                    <a:spcPts val="28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4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>考試分發</a:t>
                </a:r>
                <a:br>
                  <a:rPr kumimoji="0" lang="en-US" altLang="zh-TW" sz="24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</a:br>
                <a:r>
                  <a:rPr kumimoji="0" lang="zh-TW" altLang="en-US" sz="24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>入學</a:t>
                </a:r>
                <a:endParaRPr kumimoji="0" lang="en-US" altLang="zh-TW" sz="2400" b="1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itchFamily="65" charset="-120"/>
                  <a:ea typeface="標楷體" pitchFamily="65" charset="-120"/>
                </a:endParaRPr>
              </a:p>
            </p:txBody>
          </p:sp>
          <p:cxnSp>
            <p:nvCxnSpPr>
              <p:cNvPr id="14" name="直線接點 13"/>
              <p:cNvCxnSpPr>
                <a:endCxn id="17" idx="3"/>
              </p:cNvCxnSpPr>
              <p:nvPr/>
            </p:nvCxnSpPr>
            <p:spPr>
              <a:xfrm>
                <a:off x="6562583" y="5684213"/>
                <a:ext cx="2306606" cy="0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線接點 22"/>
              <p:cNvCxnSpPr/>
              <p:nvPr/>
            </p:nvCxnSpPr>
            <p:spPr>
              <a:xfrm>
                <a:off x="7548445" y="5684213"/>
                <a:ext cx="0" cy="840705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圓角矩形 26"/>
              <p:cNvSpPr/>
              <p:nvPr/>
            </p:nvSpPr>
            <p:spPr>
              <a:xfrm>
                <a:off x="179513" y="5183868"/>
                <a:ext cx="1729172" cy="895602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zh-TW" sz="2800" b="1" dirty="0">
                    <a:solidFill>
                      <a:srgbClr val="000099"/>
                    </a:solidFill>
                    <a:latin typeface="標楷體" pitchFamily="65" charset="-120"/>
                    <a:ea typeface="標楷體" pitchFamily="65" charset="-120"/>
                  </a:rPr>
                  <a:t>103</a:t>
                </a:r>
                <a:br>
                  <a:rPr kumimoji="0" lang="en-US" altLang="zh-TW" sz="2800" b="1" dirty="0">
                    <a:solidFill>
                      <a:srgbClr val="000099"/>
                    </a:solidFill>
                    <a:latin typeface="標楷體" pitchFamily="65" charset="-120"/>
                    <a:ea typeface="標楷體" pitchFamily="65" charset="-120"/>
                  </a:rPr>
                </a:br>
                <a:r>
                  <a:rPr kumimoji="0" lang="zh-TW" altLang="en-US" sz="2800" b="1" dirty="0">
                    <a:solidFill>
                      <a:srgbClr val="000099"/>
                    </a:solidFill>
                    <a:latin typeface="標楷體" pitchFamily="65" charset="-120"/>
                    <a:ea typeface="標楷體" pitchFamily="65" charset="-120"/>
                  </a:rPr>
                  <a:t>學年度起</a:t>
                </a:r>
              </a:p>
            </p:txBody>
          </p:sp>
          <p:sp>
            <p:nvSpPr>
              <p:cNvPr id="28" name="圓角矩形 27"/>
              <p:cNvSpPr/>
              <p:nvPr/>
            </p:nvSpPr>
            <p:spPr>
              <a:xfrm>
                <a:off x="179513" y="2997408"/>
                <a:ext cx="8766353" cy="3743960"/>
              </a:xfrm>
              <a:prstGeom prst="roundRect">
                <a:avLst/>
              </a:prstGeom>
              <a:noFill/>
              <a:ln w="2222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en-US"/>
              </a:p>
            </p:txBody>
          </p:sp>
        </p:grpSp>
        <p:sp>
          <p:nvSpPr>
            <p:cNvPr id="20" name="圓角矩形 19"/>
            <p:cNvSpPr/>
            <p:nvPr/>
          </p:nvSpPr>
          <p:spPr>
            <a:xfrm>
              <a:off x="6425824" y="4816125"/>
              <a:ext cx="2306606" cy="88932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28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itchFamily="65" charset="-120"/>
                  <a:ea typeface="標楷體" pitchFamily="65" charset="-120"/>
                </a:rPr>
                <a:t>特色招生</a:t>
              </a:r>
              <a:endParaRPr kumimoji="0" lang="en-US" altLang="zh-TW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18436" name="Line 25"/>
          <p:cNvSpPr>
            <a:spLocks noChangeShapeType="1"/>
          </p:cNvSpPr>
          <p:nvPr/>
        </p:nvSpPr>
        <p:spPr bwMode="auto">
          <a:xfrm flipV="1">
            <a:off x="3648076" y="2708275"/>
            <a:ext cx="5472113" cy="8651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/>
          <a:lstStyle/>
          <a:p>
            <a:endParaRPr lang="zh-TW" altLang="en-US"/>
          </a:p>
        </p:txBody>
      </p:sp>
      <p:sp>
        <p:nvSpPr>
          <p:cNvPr id="18437" name="Line 26"/>
          <p:cNvSpPr>
            <a:spLocks noChangeShapeType="1"/>
          </p:cNvSpPr>
          <p:nvPr/>
        </p:nvSpPr>
        <p:spPr bwMode="auto">
          <a:xfrm>
            <a:off x="3648076" y="2781300"/>
            <a:ext cx="6119813" cy="7191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/>
          <a:lstStyle/>
          <a:p>
            <a:endParaRPr lang="zh-TW" altLang="en-US"/>
          </a:p>
        </p:txBody>
      </p:sp>
      <p:sp>
        <p:nvSpPr>
          <p:cNvPr id="437274" name="Rectangle 26"/>
          <p:cNvSpPr>
            <a:spLocks noChangeArrowheads="1"/>
          </p:cNvSpPr>
          <p:nvPr/>
        </p:nvSpPr>
        <p:spPr bwMode="auto">
          <a:xfrm>
            <a:off x="5889626" y="3246439"/>
            <a:ext cx="595035" cy="584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/>
              <a:t>：</a:t>
            </a:r>
          </a:p>
        </p:txBody>
      </p:sp>
      <p:sp>
        <p:nvSpPr>
          <p:cNvPr id="29" name="標題 2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>
                <a:solidFill>
                  <a:schemeClr val="hlink"/>
                </a:solidFill>
                <a:ea typeface="標楷體" pitchFamily="65" charset="-120"/>
              </a:rPr>
              <a:t>國中畢業生升學管道圖</a:t>
            </a:r>
          </a:p>
        </p:txBody>
      </p:sp>
      <p:sp>
        <p:nvSpPr>
          <p:cNvPr id="31" name="向上箭號圖說文字 30"/>
          <p:cNvSpPr/>
          <p:nvPr/>
        </p:nvSpPr>
        <p:spPr>
          <a:xfrm>
            <a:off x="3809984" y="4786322"/>
            <a:ext cx="3786214" cy="1857388"/>
          </a:xfrm>
          <a:prstGeom prst="upArrow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全國分成</a:t>
            </a: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個免試就學區，</a:t>
            </a:r>
            <a:endParaRPr lang="en-US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採計會考</a:t>
            </a: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積分</a:t>
            </a: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跨區有限制。</a:t>
            </a:r>
            <a:endParaRPr lang="en-US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我們是</a:t>
            </a: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桃連區。</a:t>
            </a:r>
          </a:p>
        </p:txBody>
      </p:sp>
      <p:sp>
        <p:nvSpPr>
          <p:cNvPr id="32" name="向上箭號圖說文字 31"/>
          <p:cNvSpPr/>
          <p:nvPr/>
        </p:nvSpPr>
        <p:spPr>
          <a:xfrm>
            <a:off x="8096264" y="5286387"/>
            <a:ext cx="2595538" cy="1296969"/>
          </a:xfrm>
          <a:prstGeom prst="upArrow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不受區域限制，</a:t>
            </a:r>
            <a:endParaRPr lang="en-US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不採計會考</a:t>
            </a: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積分</a:t>
            </a: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endParaRPr lang="zh-TW" altLang="en-US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47708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allAtOnce" animBg="1"/>
      <p:bldP spid="32" grpId="0" build="allAtOnce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3">
            <a:extLst>
              <a:ext uri="{FF2B5EF4-FFF2-40B4-BE49-F238E27FC236}">
                <a16:creationId xmlns:a16="http://schemas.microsoft.com/office/drawing/2014/main" id="{7A8B927D-DFA9-4A7F-A7FC-FF5B957E82CD}"/>
              </a:ext>
            </a:extLst>
          </p:cNvPr>
          <p:cNvSpPr txBox="1">
            <a:spLocks noGrp="1"/>
          </p:cNvSpPr>
          <p:nvPr/>
        </p:nvSpPr>
        <p:spPr bwMode="auto">
          <a:xfrm>
            <a:off x="8066088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B7F946D-33DB-403C-ABB8-EF26BAE8F088}" type="slidenum">
              <a:rPr kumimoji="0" lang="zh-TW" altLang="en-US" sz="1200">
                <a:solidFill>
                  <a:srgbClr val="898989"/>
                </a:solidFill>
                <a:ea typeface="微軟正黑體" panose="020B0604030504040204" pitchFamily="34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92</a:t>
            </a:fld>
            <a:endParaRPr kumimoji="0" lang="en-US" altLang="zh-TW" sz="1200">
              <a:solidFill>
                <a:srgbClr val="898989"/>
              </a:solidFill>
              <a:ea typeface="微軟正黑體" panose="020B0604030504040204" pitchFamily="34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782E8A93-BF2D-4403-AA0C-E9D6D51E24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303527"/>
              </p:ext>
            </p:extLst>
          </p:nvPr>
        </p:nvGraphicFramePr>
        <p:xfrm>
          <a:off x="1127448" y="4818856"/>
          <a:ext cx="4889264" cy="91440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88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身心障礙適性輔導安置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685CAC80-A29F-4123-991E-534F0221FB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224572"/>
              </p:ext>
            </p:extLst>
          </p:nvPr>
        </p:nvGraphicFramePr>
        <p:xfrm>
          <a:off x="1127448" y="1340768"/>
          <a:ext cx="4889264" cy="333005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81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7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6010">
                <a:tc rowSpan="5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免試入學</a:t>
                      </a:r>
                    </a:p>
                  </a:txBody>
                  <a:tcPr marL="7620" marR="7620" marT="7620" marB="0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校內直升入學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0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免試入學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0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技優生甄審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0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單獨招生</a:t>
                      </a:r>
                      <a:r>
                        <a:rPr lang="en-US" altLang="zh-TW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含園區生</a:t>
                      </a:r>
                      <a:r>
                        <a:rPr lang="en-US" altLang="zh-TW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010">
                <a:tc vMerge="1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endParaRPr lang="zh-TW" altLang="en-US" sz="2800" b="1" kern="1200" dirty="0">
                        <a:solidFill>
                          <a:srgbClr val="0000FF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7620" marR="7620" marT="7620" marB="0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完全免試入學</a:t>
                      </a:r>
                      <a:endParaRPr lang="en-US" altLang="zh-TW" sz="2800" b="1" kern="1200" dirty="0">
                        <a:solidFill>
                          <a:srgbClr val="0000FF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7149540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9FE7D1FF-4BF0-4FB7-84F5-C1320121FF61}"/>
              </a:ext>
            </a:extLst>
          </p:cNvPr>
          <p:cNvGraphicFramePr>
            <a:graphicFrameLocks noGrp="1"/>
          </p:cNvGraphicFramePr>
          <p:nvPr/>
        </p:nvGraphicFramePr>
        <p:xfrm>
          <a:off x="6312024" y="1340768"/>
          <a:ext cx="3960439" cy="316773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86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6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7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3546">
                <a:tc rowSpan="5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特色招生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甄選入學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藝才班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體育班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科學班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endParaRPr lang="zh-TW" altLang="en-US" sz="2800" b="1" kern="1200" dirty="0">
                        <a:solidFill>
                          <a:srgbClr val="0000FF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專業群科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考試分發入學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標題 2">
            <a:extLst>
              <a:ext uri="{FF2B5EF4-FFF2-40B4-BE49-F238E27FC236}">
                <a16:creationId xmlns:a16="http://schemas.microsoft.com/office/drawing/2014/main" id="{677CFC95-3EAD-4DEF-9041-FD8533691B3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25095" y="221396"/>
            <a:ext cx="8784901" cy="1143000"/>
          </a:xfrm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en-US" altLang="zh-TW" sz="4800" b="1" dirty="0">
                <a:ln>
                  <a:noFill/>
                </a:ln>
                <a:solidFill>
                  <a:srgbClr val="3185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116</a:t>
            </a:r>
            <a:r>
              <a:rPr lang="zh-TW" altLang="zh-TW" sz="4800" b="1" dirty="0">
                <a:ln>
                  <a:noFill/>
                </a:ln>
                <a:solidFill>
                  <a:srgbClr val="3185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學年度</a:t>
            </a:r>
            <a:r>
              <a:rPr lang="zh-TW" altLang="en-US" sz="4800" b="1" dirty="0">
                <a:ln>
                  <a:noFill/>
                </a:ln>
                <a:solidFill>
                  <a:srgbClr val="3185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桃連區</a:t>
            </a:r>
            <a:r>
              <a:rPr lang="zh-TW" altLang="zh-TW" sz="4800" b="1" dirty="0">
                <a:ln>
                  <a:noFill/>
                </a:ln>
                <a:solidFill>
                  <a:srgbClr val="3185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適性入學管道</a:t>
            </a:r>
            <a:endParaRPr lang="zh-TW" altLang="en-US" sz="4800" b="1" dirty="0">
              <a:ln>
                <a:noFill/>
              </a:ln>
              <a:solidFill>
                <a:srgbClr val="31859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8439" name="圖片 24">
            <a:extLst>
              <a:ext uri="{FF2B5EF4-FFF2-40B4-BE49-F238E27FC236}">
                <a16:creationId xmlns:a16="http://schemas.microsoft.com/office/drawing/2014/main" id="{3F1E47A2-E4B8-43D5-A6AF-2CAEBB7DF2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5733256"/>
            <a:ext cx="38877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6CA73E1A-A080-481A-95AB-EA8D029B5B25}"/>
              </a:ext>
            </a:extLst>
          </p:cNvPr>
          <p:cNvGraphicFramePr>
            <a:graphicFrameLocks noGrp="1"/>
          </p:cNvGraphicFramePr>
          <p:nvPr/>
        </p:nvGraphicFramePr>
        <p:xfrm>
          <a:off x="6311901" y="4649088"/>
          <a:ext cx="3960439" cy="1835852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5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6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8963">
                <a:tc rowSpan="4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其他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實用技能學程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9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建教合作班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9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體育績優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9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軍校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五角星形 1"/>
          <p:cNvSpPr/>
          <p:nvPr/>
        </p:nvSpPr>
        <p:spPr bwMode="auto">
          <a:xfrm>
            <a:off x="2567608" y="4221088"/>
            <a:ext cx="288032" cy="216024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1" i="0" u="none" strike="noStrike" spc="50" normalizeH="0" baseline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alibri" pitchFamily="34" charset="0"/>
              <a:ea typeface="新細明體" pitchFamily="18" charset="-120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FB69187-4211-4513-811C-F1AE1827F8F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631951" y="2390776"/>
            <a:ext cx="8964613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zh-TW" alt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桃園市完全免試入學管道</a:t>
            </a:r>
          </a:p>
        </p:txBody>
      </p:sp>
      <p:pic>
        <p:nvPicPr>
          <p:cNvPr id="4099" name="群組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0" y="4076700"/>
            <a:ext cx="1365250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9545555"/>
      </p:ext>
    </p:extLst>
  </p:cSld>
  <p:clrMapOvr>
    <a:masterClrMapping/>
  </p:clrMapOvr>
  <p:transition spd="slow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圓角 1">
            <a:extLst>
              <a:ext uri="{FF2B5EF4-FFF2-40B4-BE49-F238E27FC236}">
                <a16:creationId xmlns:a16="http://schemas.microsoft.com/office/drawing/2014/main" id="{4142A00F-42DA-4868-18BB-77B66A129973}"/>
              </a:ext>
            </a:extLst>
          </p:cNvPr>
          <p:cNvSpPr/>
          <p:nvPr/>
        </p:nvSpPr>
        <p:spPr bwMode="auto">
          <a:xfrm>
            <a:off x="400287" y="1598941"/>
            <a:ext cx="11391425" cy="3985865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" name="標題 6">
            <a:extLst>
              <a:ext uri="{FF2B5EF4-FFF2-40B4-BE49-F238E27FC236}">
                <a16:creationId xmlns:a16="http://schemas.microsoft.com/office/drawing/2014/main" id="{71A76AD7-5CFA-404E-8FDF-D761D9ED5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資格、做法</a:t>
            </a:r>
          </a:p>
        </p:txBody>
      </p:sp>
      <p:sp>
        <p:nvSpPr>
          <p:cNvPr id="6147" name="內容版面配置區 7"/>
          <p:cNvSpPr>
            <a:spLocks noGrp="1"/>
          </p:cNvSpPr>
          <p:nvPr>
            <p:ph sz="half" idx="1"/>
          </p:nvPr>
        </p:nvSpPr>
        <p:spPr>
          <a:xfrm>
            <a:off x="410262" y="1543660"/>
            <a:ext cx="5384800" cy="4525963"/>
          </a:xfrm>
        </p:spPr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報名資格：桃園市國中應屆畢業生。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報名方式：向原就讀國中進行報名。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志願選填：一校一科組，不得重複報名。</a:t>
            </a:r>
          </a:p>
        </p:txBody>
      </p:sp>
      <p:sp>
        <p:nvSpPr>
          <p:cNvPr id="6148" name="內容版面配置區 8"/>
          <p:cNvSpPr>
            <a:spLocks noGrp="1"/>
          </p:cNvSpPr>
          <p:nvPr>
            <p:ph sz="half" idx="2"/>
          </p:nvPr>
        </p:nvSpPr>
        <p:spPr>
          <a:xfrm>
            <a:off x="5944750" y="1617915"/>
            <a:ext cx="5803056" cy="4525963"/>
          </a:xfrm>
        </p:spPr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招生學校：目前為全桃園市為一區。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分發方式：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報名人數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&lt;=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招生人數，全額錄取。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報名人數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&gt;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招生人數，依據積分高低依序錄取。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積分採計：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不採計適性輔導及國中教育會考積分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1685393"/>
      </p:ext>
    </p:extLst>
  </p:cSld>
  <p:clrMapOvr>
    <a:masterClrMapping/>
  </p:clrMapOvr>
  <p:transition spd="slow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E64C9E9-F829-4222-BBC9-4A52AD4ABB42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招生區域與學校</a:t>
            </a:r>
          </a:p>
        </p:txBody>
      </p:sp>
      <p:pic>
        <p:nvPicPr>
          <p:cNvPr id="7171" name="內容版面配置區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9472" y="1323732"/>
            <a:ext cx="4273550" cy="5072062"/>
          </a:xfrm>
        </p:spPr>
      </p:pic>
      <p:sp>
        <p:nvSpPr>
          <p:cNvPr id="15" name="甜甜圈 14">
            <a:extLst>
              <a:ext uri="{FF2B5EF4-FFF2-40B4-BE49-F238E27FC236}">
                <a16:creationId xmlns:a16="http://schemas.microsoft.com/office/drawing/2014/main" id="{3F361AE3-AA08-4DBD-B37F-EE09469D5B1E}"/>
              </a:ext>
            </a:extLst>
          </p:cNvPr>
          <p:cNvSpPr/>
          <p:nvPr/>
        </p:nvSpPr>
        <p:spPr>
          <a:xfrm>
            <a:off x="1018559" y="1577900"/>
            <a:ext cx="4096408" cy="3702199"/>
          </a:xfrm>
          <a:prstGeom prst="donut">
            <a:avLst>
              <a:gd name="adj" fmla="val 215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dirty="0">
              <a:solidFill>
                <a:schemeClr val="tx1"/>
              </a:solidFill>
            </a:endParaRPr>
          </a:p>
        </p:txBody>
      </p:sp>
      <p:sp>
        <p:nvSpPr>
          <p:cNvPr id="7176" name="投影片編號版面配置區 4"/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EFFF1D9-0214-407C-87AE-5AD668867B5A}" type="slidenum">
              <a:rPr kumimoji="0" lang="en-US" altLang="zh-TW" sz="1200">
                <a:solidFill>
                  <a:srgbClr val="0C3226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95</a:t>
            </a:fld>
            <a:endParaRPr kumimoji="0" lang="en-US" altLang="zh-TW" sz="1200" dirty="0">
              <a:solidFill>
                <a:srgbClr val="0C322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0D0DC0-2F7A-49F5-AFD7-CF537FF2B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95"/>
          <a:stretch>
            <a:fillRect/>
          </a:stretch>
        </p:blipFill>
        <p:spPr bwMode="auto">
          <a:xfrm>
            <a:off x="6217368" y="1221904"/>
            <a:ext cx="5276850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圖片 3">
            <a:extLst>
              <a:ext uri="{FF2B5EF4-FFF2-40B4-BE49-F238E27FC236}">
                <a16:creationId xmlns:a16="http://schemas.microsoft.com/office/drawing/2014/main" id="{6B2CB2FA-FB8C-4BA3-8A3A-E5BF40CE8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82"/>
          <a:stretch>
            <a:fillRect/>
          </a:stretch>
        </p:blipFill>
        <p:spPr bwMode="auto">
          <a:xfrm>
            <a:off x="6217368" y="2907829"/>
            <a:ext cx="527685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F5B7A641-8041-4540-8EF5-44F51747C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7368" y="76470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6B289A-D677-4704-9B07-3D8DD83D0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7368" y="605107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1" name="語音泡泡: 圓角矩形 10">
            <a:extLst>
              <a:ext uri="{FF2B5EF4-FFF2-40B4-BE49-F238E27FC236}">
                <a16:creationId xmlns:a16="http://schemas.microsoft.com/office/drawing/2014/main" id="{D6E7FDDF-07A8-4A90-84A1-B9ED948406C5}"/>
              </a:ext>
            </a:extLst>
          </p:cNvPr>
          <p:cNvSpPr/>
          <p:nvPr/>
        </p:nvSpPr>
        <p:spPr bwMode="auto">
          <a:xfrm>
            <a:off x="6672064" y="6306684"/>
            <a:ext cx="3180342" cy="466725"/>
          </a:xfrm>
          <a:prstGeom prst="wedgeRoundRectCallout">
            <a:avLst>
              <a:gd name="adj1" fmla="val -1524"/>
              <a:gd name="adj2" fmla="val -113994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68580" tIns="34290" rIns="68580" bIns="34290"/>
          <a:lstStyle/>
          <a:p>
            <a:pPr eaLnBrk="1" hangingPunct="1">
              <a:defRPr/>
            </a:pP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招生名額以簡章為準</a:t>
            </a:r>
          </a:p>
        </p:txBody>
      </p:sp>
    </p:spTree>
    <p:extLst>
      <p:ext uri="{BB962C8B-B14F-4D97-AF65-F5344CB8AC3E}">
        <p14:creationId xmlns:p14="http://schemas.microsoft.com/office/powerpoint/2010/main" val="263802486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資料庫圖表 2">
            <a:extLst>
              <a:ext uri="{FF2B5EF4-FFF2-40B4-BE49-F238E27FC236}">
                <a16:creationId xmlns:a16="http://schemas.microsoft.com/office/drawing/2014/main" id="{741C998E-25B8-43BC-83EF-71E93D29B2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1226760"/>
              </p:ext>
            </p:extLst>
          </p:nvPr>
        </p:nvGraphicFramePr>
        <p:xfrm>
          <a:off x="1991544" y="1556795"/>
          <a:ext cx="8000808" cy="4831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語音泡泡: 圓角矩形 4">
            <a:extLst>
              <a:ext uri="{FF2B5EF4-FFF2-40B4-BE49-F238E27FC236}">
                <a16:creationId xmlns:a16="http://schemas.microsoft.com/office/drawing/2014/main" id="{760941F0-6918-4C77-96C1-0E1D7635A231}"/>
              </a:ext>
            </a:extLst>
          </p:cNvPr>
          <p:cNvSpPr/>
          <p:nvPr/>
        </p:nvSpPr>
        <p:spPr bwMode="auto">
          <a:xfrm>
            <a:off x="4479854" y="6388616"/>
            <a:ext cx="3024188" cy="466725"/>
          </a:xfrm>
          <a:prstGeom prst="wedgeRoundRectCallout">
            <a:avLst>
              <a:gd name="adj1" fmla="val -1524"/>
              <a:gd name="adj2" fmla="val -113994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68580" tIns="34290" rIns="68580" bIns="34290"/>
          <a:lstStyle/>
          <a:p>
            <a:pPr eaLnBrk="1" hangingPunct="1"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招生名額以簡章為準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0540E35-59ED-4C58-B163-ABFB474A7ADC}"/>
              </a:ext>
            </a:extLst>
          </p:cNvPr>
          <p:cNvSpPr/>
          <p:nvPr/>
        </p:nvSpPr>
        <p:spPr>
          <a:xfrm>
            <a:off x="3071664" y="548680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115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學年度桃連區特色招生甄選</a:t>
            </a:r>
          </a:p>
        </p:txBody>
      </p:sp>
    </p:spTree>
    <p:custDataLst>
      <p:tags r:id="rId1"/>
    </p:custData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2527266" y="289140"/>
            <a:ext cx="888922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TW" alt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桃連區</a:t>
            </a:r>
            <a:r>
              <a:rPr lang="en-US" altLang="zh-TW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116</a:t>
            </a:r>
            <a:r>
              <a:rPr lang="zh-TW" alt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年重要</a:t>
            </a:r>
            <a:r>
              <a:rPr lang="zh-TW" altLang="zh-TW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日程表</a:t>
            </a:r>
            <a:r>
              <a:rPr lang="en-US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教育部版</a:t>
            </a:r>
            <a:r>
              <a:rPr lang="en-US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  <a:endParaRPr lang="zh-TW" altLang="zh-TW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defRPr/>
            </a:pPr>
            <a:endParaRPr lang="en-US" altLang="zh-TW" sz="4000" b="1" dirty="0">
              <a:solidFill>
                <a:srgbClr val="3319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defRPr/>
            </a:pPr>
            <a:r>
              <a:rPr lang="en-US" altLang="zh-TW" sz="2800" b="1" dirty="0">
                <a:solidFill>
                  <a:srgbClr val="3319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                               </a:t>
            </a:r>
            <a:endParaRPr lang="zh-TW" altLang="zh-TW" sz="2000" b="1" dirty="0">
              <a:solidFill>
                <a:srgbClr val="3319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4" name="圓角矩形 23"/>
          <p:cNvSpPr/>
          <p:nvPr/>
        </p:nvSpPr>
        <p:spPr>
          <a:xfrm>
            <a:off x="1343472" y="2085135"/>
            <a:ext cx="3467735" cy="738315"/>
          </a:xfrm>
          <a:prstGeom prst="roundRect">
            <a:avLst/>
          </a:prstGeom>
          <a:solidFill>
            <a:srgbClr val="80D31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特招專業群科報名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(3/8~3/12)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5" name="向下箭號 24"/>
          <p:cNvSpPr/>
          <p:nvPr/>
        </p:nvSpPr>
        <p:spPr>
          <a:xfrm>
            <a:off x="3214689" y="1694648"/>
            <a:ext cx="504825" cy="36036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26" name="圓角矩形 25"/>
          <p:cNvSpPr/>
          <p:nvPr/>
        </p:nvSpPr>
        <p:spPr>
          <a:xfrm>
            <a:off x="1343472" y="941997"/>
            <a:ext cx="3490829" cy="71010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科學班報名</a:t>
            </a:r>
            <a:r>
              <a:rPr lang="en-US" altLang="zh-TW" sz="16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(2/18~3/3)</a:t>
            </a:r>
          </a:p>
          <a:p>
            <a:pPr algn="ctr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科學班檢定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(3/13)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7" name="向下箭號 26"/>
          <p:cNvSpPr/>
          <p:nvPr/>
        </p:nvSpPr>
        <p:spPr>
          <a:xfrm>
            <a:off x="3190370" y="2866613"/>
            <a:ext cx="504825" cy="42227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28" name="圓角矩形 27"/>
          <p:cNvSpPr/>
          <p:nvPr/>
        </p:nvSpPr>
        <p:spPr>
          <a:xfrm>
            <a:off x="1343472" y="3307201"/>
            <a:ext cx="3455291" cy="680039"/>
          </a:xfrm>
          <a:prstGeom prst="roundRect">
            <a:avLst/>
          </a:prstGeom>
          <a:solidFill>
            <a:srgbClr val="80D31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特招群科術科測驗</a:t>
            </a:r>
            <a:endParaRPr lang="en-US" altLang="zh-TW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 hangingPunct="0">
              <a:defRPr/>
            </a:pP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(4/10</a:t>
            </a:r>
            <a:r>
              <a:rPr lang="zh-TW" altLang="en-US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4/11)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9" name="向下箭號 28"/>
          <p:cNvSpPr/>
          <p:nvPr/>
        </p:nvSpPr>
        <p:spPr>
          <a:xfrm>
            <a:off x="3200834" y="4034104"/>
            <a:ext cx="504825" cy="43815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30" name="圓角矩形 29"/>
          <p:cNvSpPr/>
          <p:nvPr/>
        </p:nvSpPr>
        <p:spPr>
          <a:xfrm>
            <a:off x="7477937" y="976210"/>
            <a:ext cx="2736850" cy="73822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會考成績公告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(6/4)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1" name="向下箭號 30"/>
          <p:cNvSpPr/>
          <p:nvPr/>
        </p:nvSpPr>
        <p:spPr>
          <a:xfrm>
            <a:off x="8549688" y="1701654"/>
            <a:ext cx="503237" cy="34607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32" name="圓角矩形 31"/>
          <p:cNvSpPr/>
          <p:nvPr/>
        </p:nvSpPr>
        <p:spPr>
          <a:xfrm>
            <a:off x="7471504" y="2051992"/>
            <a:ext cx="2963242" cy="865188"/>
          </a:xfrm>
          <a:prstGeom prst="roundRect">
            <a:avLst/>
          </a:prstGeom>
          <a:solidFill>
            <a:srgbClr val="80D31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特招高職放榜</a:t>
            </a:r>
            <a:r>
              <a:rPr lang="en-US" altLang="zh-TW" sz="20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(6/11)</a:t>
            </a:r>
            <a:endParaRPr lang="en-US" altLang="zh-TW" sz="20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報到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(6/14)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" name="向下箭號 32"/>
          <p:cNvSpPr/>
          <p:nvPr/>
        </p:nvSpPr>
        <p:spPr>
          <a:xfrm>
            <a:off x="8575997" y="2905671"/>
            <a:ext cx="503237" cy="3302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35" name="圓角矩形 1"/>
          <p:cNvSpPr>
            <a:spLocks noChangeArrowheads="1"/>
          </p:cNvSpPr>
          <p:nvPr/>
        </p:nvSpPr>
        <p:spPr bwMode="auto">
          <a:xfrm>
            <a:off x="4926830" y="4829426"/>
            <a:ext cx="2551107" cy="1417781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桃園市辦理</a:t>
            </a:r>
            <a:endParaRPr lang="en-US" altLang="zh-TW" sz="2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高中職博覽會</a:t>
            </a:r>
            <a:b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24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(3/14</a:t>
            </a:r>
            <a:r>
              <a:rPr lang="zh-TW" altLang="en-US" sz="24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4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3/15)</a:t>
            </a:r>
            <a:endParaRPr lang="zh-TW" altLang="en-US" sz="2400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6" name="圓角矩形 35"/>
          <p:cNvSpPr/>
          <p:nvPr/>
        </p:nvSpPr>
        <p:spPr>
          <a:xfrm>
            <a:off x="1343472" y="4484845"/>
            <a:ext cx="3490829" cy="71669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國中教育會考</a:t>
            </a:r>
            <a:b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(5/15~5/16)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8" name="向下箭號 37"/>
          <p:cNvSpPr/>
          <p:nvPr/>
        </p:nvSpPr>
        <p:spPr>
          <a:xfrm>
            <a:off x="8575996" y="4197454"/>
            <a:ext cx="503237" cy="3302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39" name="圓角矩形 38"/>
          <p:cNvSpPr/>
          <p:nvPr/>
        </p:nvSpPr>
        <p:spPr>
          <a:xfrm>
            <a:off x="7471504" y="4558235"/>
            <a:ext cx="2916593" cy="70315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免試、特招考試、藝才班</a:t>
            </a:r>
            <a:b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放榜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(7/06)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0" name="向下箭號 39"/>
          <p:cNvSpPr/>
          <p:nvPr/>
        </p:nvSpPr>
        <p:spPr>
          <a:xfrm>
            <a:off x="3204224" y="5235208"/>
            <a:ext cx="503238" cy="18494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41" name="圓角矩形 1"/>
          <p:cNvSpPr>
            <a:spLocks noChangeArrowheads="1"/>
          </p:cNvSpPr>
          <p:nvPr/>
        </p:nvSpPr>
        <p:spPr bwMode="auto">
          <a:xfrm>
            <a:off x="1343472" y="5420151"/>
            <a:ext cx="3490829" cy="1016263"/>
          </a:xfrm>
          <a:prstGeom prst="roundRect">
            <a:avLst>
              <a:gd name="adj" fmla="val 13932"/>
            </a:avLst>
          </a:prstGeom>
          <a:solidFill>
            <a:srgbClr val="00B050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zh-TW" altLang="en-US" sz="2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實用技能、高職技優</a:t>
            </a:r>
            <a:endParaRPr lang="en-US" altLang="zh-TW" sz="2000" dirty="0">
              <a:solidFill>
                <a:srgbClr val="FFFF00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0" hangingPunct="0"/>
            <a:r>
              <a:rPr lang="zh-TW" altLang="en-US" sz="1600" dirty="0">
                <a:latin typeface="標楷體" pitchFamily="65" charset="-120"/>
                <a:ea typeface="標楷體" pitchFamily="65" charset="-120"/>
              </a:rPr>
              <a:t>報名</a:t>
            </a:r>
            <a:r>
              <a:rPr lang="en-US" altLang="zh-TW" sz="1600" dirty="0">
                <a:latin typeface="標楷體" pitchFamily="65" charset="-120"/>
                <a:ea typeface="標楷體" pitchFamily="65" charset="-120"/>
              </a:rPr>
              <a:t>5/20</a:t>
            </a:r>
            <a:r>
              <a:rPr lang="zh-TW" altLang="en-US" sz="16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1600" dirty="0">
                <a:latin typeface="標楷體" pitchFamily="65" charset="-120"/>
                <a:ea typeface="標楷體" pitchFamily="65" charset="-120"/>
              </a:rPr>
              <a:t>5/21</a:t>
            </a:r>
          </a:p>
          <a:p>
            <a:pPr algn="ctr"/>
            <a:r>
              <a:rPr lang="zh-TW" altLang="en-US" sz="16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實技</a:t>
            </a:r>
            <a:r>
              <a:rPr lang="zh-TW" altLang="en-US" sz="1600" dirty="0">
                <a:latin typeface="標楷體" pitchFamily="65" charset="-120"/>
                <a:ea typeface="標楷體" pitchFamily="65" charset="-120"/>
              </a:rPr>
              <a:t>放榜</a:t>
            </a:r>
            <a:r>
              <a:rPr lang="en-US" altLang="zh-TW" sz="1600" dirty="0">
                <a:latin typeface="標楷體" pitchFamily="65" charset="-120"/>
                <a:ea typeface="標楷體" pitchFamily="65" charset="-120"/>
              </a:rPr>
              <a:t>6/11</a:t>
            </a:r>
            <a:r>
              <a:rPr lang="zh-TW" altLang="en-US" sz="1600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16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技優</a:t>
            </a:r>
            <a:r>
              <a:rPr lang="zh-TW" altLang="en-US" sz="1600" dirty="0">
                <a:latin typeface="標楷體" pitchFamily="65" charset="-120"/>
                <a:ea typeface="標楷體" pitchFamily="65" charset="-120"/>
              </a:rPr>
              <a:t>放榜</a:t>
            </a:r>
            <a:r>
              <a:rPr lang="en-US" altLang="zh-TW" sz="1600" dirty="0">
                <a:latin typeface="標楷體" pitchFamily="65" charset="-120"/>
                <a:ea typeface="標楷體" pitchFamily="65" charset="-120"/>
              </a:rPr>
              <a:t>6/11</a:t>
            </a:r>
          </a:p>
          <a:p>
            <a:pPr algn="ctr"/>
            <a:r>
              <a:rPr lang="zh-TW" altLang="en-US" sz="1600" dirty="0">
                <a:latin typeface="標楷體" pitchFamily="65" charset="-120"/>
                <a:ea typeface="標楷體" pitchFamily="65" charset="-120"/>
              </a:rPr>
              <a:t>報到</a:t>
            </a:r>
            <a:r>
              <a:rPr lang="en-US" altLang="zh-TW" sz="1600" dirty="0">
                <a:latin typeface="標楷體" pitchFamily="65" charset="-120"/>
                <a:ea typeface="標楷體" pitchFamily="65" charset="-120"/>
              </a:rPr>
              <a:t>6/14</a:t>
            </a:r>
            <a:endParaRPr lang="zh-TW" altLang="en-US" sz="1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4" name="圓角矩形 43"/>
          <p:cNvSpPr/>
          <p:nvPr/>
        </p:nvSpPr>
        <p:spPr>
          <a:xfrm>
            <a:off x="7471504" y="3278183"/>
            <a:ext cx="2927705" cy="95073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免試入學填志願</a:t>
            </a:r>
            <a:b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含特招考試分發</a:t>
            </a:r>
            <a:r>
              <a:rPr lang="en-US" altLang="zh-TW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b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(6/18</a:t>
            </a:r>
            <a:r>
              <a:rPr lang="zh-TW" altLang="en-US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起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五角星形 1"/>
          <p:cNvSpPr/>
          <p:nvPr/>
        </p:nvSpPr>
        <p:spPr bwMode="auto">
          <a:xfrm rot="1635059">
            <a:off x="10128791" y="2886809"/>
            <a:ext cx="1109296" cy="1048144"/>
          </a:xfrm>
          <a:prstGeom prst="star5">
            <a:avLst>
              <a:gd name="adj" fmla="val 32307"/>
              <a:gd name="hf" fmla="val 105146"/>
              <a:gd name="vf" fmla="val 110557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TW" altLang="en-US" sz="2000" b="1" dirty="0">
                <a:solidFill>
                  <a:srgbClr val="3D25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注意返校</a:t>
            </a:r>
          </a:p>
        </p:txBody>
      </p:sp>
      <p:sp>
        <p:nvSpPr>
          <p:cNvPr id="37" name="向下箭號 36"/>
          <p:cNvSpPr/>
          <p:nvPr/>
        </p:nvSpPr>
        <p:spPr>
          <a:xfrm>
            <a:off x="8594743" y="5310034"/>
            <a:ext cx="503237" cy="3302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43" name="圓角矩形 42"/>
          <p:cNvSpPr/>
          <p:nvPr/>
        </p:nvSpPr>
        <p:spPr>
          <a:xfrm>
            <a:off x="7477937" y="5688875"/>
            <a:ext cx="3226575" cy="70315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藝才班：報到</a:t>
            </a:r>
            <a:r>
              <a:rPr lang="en-US" altLang="zh-TW" sz="18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(7/07)</a:t>
            </a:r>
            <a:endParaRPr lang="zh-TW" altLang="en-US" sz="18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defRPr/>
            </a:pPr>
            <a:r>
              <a:rPr lang="zh-TW" altLang="en-US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免試、特招考試：報到</a:t>
            </a:r>
            <a:r>
              <a:rPr lang="en-US" altLang="zh-TW" sz="18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(7/08)</a:t>
            </a:r>
            <a:endParaRPr lang="en-US" altLang="zh-TW" sz="1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5" name="圓角矩形 1"/>
          <p:cNvSpPr>
            <a:spLocks noChangeArrowheads="1"/>
          </p:cNvSpPr>
          <p:nvPr/>
        </p:nvSpPr>
        <p:spPr bwMode="auto">
          <a:xfrm>
            <a:off x="4926830" y="978681"/>
            <a:ext cx="2452145" cy="3753922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endParaRPr lang="en-US" altLang="zh-TW" sz="2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0" hangingPunct="0"/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桃園市辦理試模擬測驗</a:t>
            </a:r>
            <a:r>
              <a:rPr lang="en-US" altLang="zh-TW" sz="2400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(115.12/17</a:t>
            </a:r>
            <a:r>
              <a:rPr lang="zh-TW" altLang="en-US" sz="2400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400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18)</a:t>
            </a:r>
          </a:p>
          <a:p>
            <a:pPr algn="ctr" eaLnBrk="0" hangingPunct="0"/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試模擬</a:t>
            </a:r>
            <a:endParaRPr lang="en-US" altLang="zh-TW" sz="2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0" hangingPunct="0"/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選填志願</a:t>
            </a:r>
            <a: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4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(1/7-1/14)</a:t>
            </a:r>
          </a:p>
          <a:p>
            <a:pPr algn="ctr"/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試模擬分發放榜</a:t>
            </a:r>
            <a:r>
              <a:rPr lang="en-US" altLang="zh-TW" sz="2400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24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2/12</a:t>
            </a:r>
            <a:r>
              <a:rPr lang="en-US" altLang="zh-TW" sz="2400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400" dirty="0">
              <a:solidFill>
                <a:srgbClr val="3D25F6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0" hangingPunct="0"/>
            <a:endParaRPr lang="zh-TW" altLang="en-US" sz="1800" dirty="0">
              <a:solidFill>
                <a:srgbClr val="3D25F6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3" name="五角星形 22"/>
          <p:cNvSpPr/>
          <p:nvPr/>
        </p:nvSpPr>
        <p:spPr bwMode="auto">
          <a:xfrm rot="1638504">
            <a:off x="4397868" y="1788087"/>
            <a:ext cx="539552" cy="445060"/>
          </a:xfrm>
          <a:prstGeom prst="star5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  <p:sp>
        <p:nvSpPr>
          <p:cNvPr id="34" name="圓角矩形 33"/>
          <p:cNvSpPr/>
          <p:nvPr/>
        </p:nvSpPr>
        <p:spPr>
          <a:xfrm>
            <a:off x="1511867" y="6428152"/>
            <a:ext cx="6660231" cy="39596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桃連區實施日期以桃園市政府教育局公告為主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0600942"/>
      </p:ext>
    </p:extLst>
  </p:cSld>
  <p:clrMapOvr>
    <a:masterClrMapping/>
  </p:clrMapOvr>
  <p:transition spd="med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44514" y="-196721"/>
            <a:ext cx="10972800" cy="961425"/>
          </a:xfrm>
        </p:spPr>
        <p:txBody>
          <a:bodyPr/>
          <a:lstStyle/>
          <a:p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桃連區</a:t>
            </a: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116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年重要</a:t>
            </a:r>
            <a:r>
              <a:rPr lang="zh-TW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日程表</a:t>
            </a:r>
            <a:endParaRPr lang="zh-TW" altLang="en-US" sz="36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E035D68-0EFC-4658-AF0A-CEF19AE79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294" y="548680"/>
            <a:ext cx="9563411" cy="63093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22256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圓角 1">
            <a:extLst>
              <a:ext uri="{FF2B5EF4-FFF2-40B4-BE49-F238E27FC236}">
                <a16:creationId xmlns:a16="http://schemas.microsoft.com/office/drawing/2014/main" id="{DCB4A698-499B-896F-9723-D8A649989FA1}"/>
              </a:ext>
            </a:extLst>
          </p:cNvPr>
          <p:cNvSpPr/>
          <p:nvPr/>
        </p:nvSpPr>
        <p:spPr bwMode="auto">
          <a:xfrm>
            <a:off x="400287" y="1423658"/>
            <a:ext cx="11391425" cy="5317710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1506" name="文字方塊 3">
            <a:extLst>
              <a:ext uri="{FF2B5EF4-FFF2-40B4-BE49-F238E27FC236}">
                <a16:creationId xmlns:a16="http://schemas.microsoft.com/office/drawing/2014/main" id="{777F29A0-0CAF-4FA9-BE6A-ABF1EE8DF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48" y="448721"/>
            <a:ext cx="105851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桃連區的特色招生</a:t>
            </a: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(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甄選入學</a:t>
            </a: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-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藝才班、體育班</a:t>
            </a: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)</a:t>
            </a:r>
          </a:p>
        </p:txBody>
      </p:sp>
      <p:sp>
        <p:nvSpPr>
          <p:cNvPr id="21507" name="文字方塊 1">
            <a:extLst>
              <a:ext uri="{FF2B5EF4-FFF2-40B4-BE49-F238E27FC236}">
                <a16:creationId xmlns:a16="http://schemas.microsoft.com/office/drawing/2014/main" id="{501B912D-3DED-4CA4-B470-6F4B6EEB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5397" y="1412776"/>
            <a:ext cx="9829278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武陵高中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科學班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班、音樂班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桃園高中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班、舞蹈班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中大壢中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音樂班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內壢高中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美術班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陽明高中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美術班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南崁高中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班、音樂班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班、美術班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永豐高中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平鎮高中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班、美術班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大園高中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    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楊梅高中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大溪高中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    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觀音高中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北科附工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    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新屋高中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壽山高中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13EE37E-3C7A-44F3-9F39-D580EA11322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703388" y="1714501"/>
            <a:ext cx="8964612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zh-TW" alt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專業群科甄選</a:t>
            </a:r>
            <a:r>
              <a:rPr lang="en-US" altLang="zh-TW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特色招生</a:t>
            </a:r>
            <a:r>
              <a:rPr lang="en-US" altLang="zh-TW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2531" name="群組 4">
            <a:extLst>
              <a:ext uri="{FF2B5EF4-FFF2-40B4-BE49-F238E27FC236}">
                <a16:creationId xmlns:a16="http://schemas.microsoft.com/office/drawing/2014/main" id="{D452935B-B10C-4673-8187-2AFE8B408328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810" y="4221088"/>
            <a:ext cx="1829750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34" name="Group 34">
            <a:extLst>
              <a:ext uri="{FF2B5EF4-FFF2-40B4-BE49-F238E27FC236}">
                <a16:creationId xmlns:a16="http://schemas.microsoft.com/office/drawing/2014/main" id="{992CDE3E-7A07-4389-9DF8-ABE8916470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507882"/>
              </p:ext>
            </p:extLst>
          </p:nvPr>
        </p:nvGraphicFramePr>
        <p:xfrm>
          <a:off x="335360" y="620688"/>
          <a:ext cx="11603762" cy="6030272"/>
        </p:xfrm>
        <a:graphic>
          <a:graphicData uri="http://schemas.openxmlformats.org/drawingml/2006/table">
            <a:tbl>
              <a:tblPr/>
              <a:tblGrid>
                <a:gridCol w="2073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5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3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1634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                     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29706" marR="2970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考試類型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科數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學校科別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7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術科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面試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47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大興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(70)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：電機科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(25)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、餐管科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(15)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、飛修科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(15)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、時尚造型科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(15)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育達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(345)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：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資訊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(25)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、資處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、廣設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(55)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、時尚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造型科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(60)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、幼保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(50)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、餐管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(100)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應英科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(20)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啟英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(325)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：汽車科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(45)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、電商科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(35)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、應日科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(20)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、應英科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(20)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、時尚造型科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(45)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、廣設科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(25)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、表藝科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(45)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、餐飲科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(70)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、資訊科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(20)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永平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(360)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：資處科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電競實務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、汽車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維修實務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、餐管（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國際餐飲廚藝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45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）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餐管（烘焙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90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）、餐管（鐵板燒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料理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45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）、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觀光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（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飲料調製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45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）、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表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演藝術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綜藝表演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世紀綠能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(75)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：機械科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(15)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、汽車科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(15)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、幼保科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(15)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、資訊科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(15)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餐管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(15)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6.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至善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(16)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：家具木工科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(8)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、觀光科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(8)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7.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六和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(24)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：機電科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(24)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8.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方曙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(30)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：照顧服務科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(5)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、飛修科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(20)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、資訊科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9.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治平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(230)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：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資訊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、資處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、應英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、應日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、電機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電機達人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、時尚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造型科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整體造型設計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10.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清華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(50)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：餐管科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(15)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、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軌道車輛科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(20)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、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汽車科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(15)</a:t>
                      </a:r>
                      <a:endParaRPr kumimoji="0" lang="zh-TW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29706" marR="297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9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術科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書審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北科附工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(10)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：汽車科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(10)</a:t>
                      </a:r>
                      <a:endParaRPr kumimoji="0" lang="zh-TW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29706" marR="297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21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術科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面試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書審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北科附工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(5)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：農場經營科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(155)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：多媒體設計科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(30)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廣設科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(30)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、觀光科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(30)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資訊科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(20)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電子商務科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(20)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、應英科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(25)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新興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(320)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：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機械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汽車科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(35)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飛修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、資訊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電子科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、資處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、國貿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(10)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、應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(20)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應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(10)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、多媒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體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設計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、觀光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(35)</a:t>
                      </a:r>
                      <a:r>
                        <a:rPr kumimoji="0" lang="zh-TW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電子商務科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(15)</a:t>
                      </a:r>
                      <a:endParaRPr kumimoji="0" lang="zh-TW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29706" marR="297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合計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67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 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29706" marR="297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5261" name="標題 1">
            <a:extLst>
              <a:ext uri="{FF2B5EF4-FFF2-40B4-BE49-F238E27FC236}">
                <a16:creationId xmlns:a16="http://schemas.microsoft.com/office/drawing/2014/main" id="{9EDADD8B-D4C0-4F65-A550-5A57C37B7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8889" y="458763"/>
            <a:ext cx="6336704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特色招生甄選入學辦理概況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群組 4">
            <a:extLst>
              <a:ext uri="{FF2B5EF4-FFF2-40B4-BE49-F238E27FC236}">
                <a16:creationId xmlns:a16="http://schemas.microsoft.com/office/drawing/2014/main" id="{567576FA-4BBF-4D8F-8A6A-493DC641684A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810" y="4221088"/>
            <a:ext cx="1829750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7C5B35B0-4C31-5F8A-64E7-E41D148F2F71}"/>
              </a:ext>
            </a:extLst>
          </p:cNvPr>
          <p:cNvSpPr txBox="1"/>
          <p:nvPr/>
        </p:nvSpPr>
        <p:spPr>
          <a:xfrm>
            <a:off x="1847528" y="2060848"/>
            <a:ext cx="92170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TW" altLang="en-US" sz="60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考試分發入學</a:t>
            </a:r>
            <a:r>
              <a:rPr kumimoji="0" lang="en-US" altLang="zh-TW" sz="6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(</a:t>
            </a:r>
            <a:r>
              <a:rPr kumimoji="0" lang="zh-TW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特色招生</a:t>
            </a:r>
            <a:r>
              <a:rPr kumimoji="0" lang="en-US" altLang="zh-TW" sz="6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)</a:t>
            </a:r>
            <a:r>
              <a:rPr kumimoji="0" lang="zh-TW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 </a:t>
            </a:r>
            <a:endParaRPr lang="zh-TW" altLang="en-US" dirty="0"/>
          </a:p>
        </p:txBody>
      </p:sp>
    </p:spTree>
    <p:custDataLst>
      <p:tags r:id="rId1"/>
    </p:custData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E3015B9B-EF55-1B85-068D-6B8DB4299DFB}"/>
              </a:ext>
            </a:extLst>
          </p:cNvPr>
          <p:cNvSpPr/>
          <p:nvPr/>
        </p:nvSpPr>
        <p:spPr bwMode="auto">
          <a:xfrm>
            <a:off x="445608" y="1268760"/>
            <a:ext cx="11391425" cy="5184576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97282" name="文字方塊 2">
            <a:extLst>
              <a:ext uri="{FF2B5EF4-FFF2-40B4-BE49-F238E27FC236}">
                <a16:creationId xmlns:a16="http://schemas.microsoft.com/office/drawing/2014/main" id="{9985C6BF-A7F5-4C2F-9E0C-E4EC3D9A3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720" y="588479"/>
            <a:ext cx="11136560" cy="5404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大園國際高中特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色</a:t>
            </a:r>
            <a:r>
              <a:rPr lang="zh-TW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招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生</a:t>
            </a:r>
            <a:endParaRPr lang="en-US" altLang="zh-TW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+mj-cs"/>
            </a:endParaRPr>
          </a:p>
          <a:p>
            <a:pPr>
              <a:lnSpc>
                <a:spcPts val="3300"/>
              </a:lnSpc>
              <a:spcBef>
                <a:spcPct val="0"/>
              </a:spcBef>
              <a:buNone/>
            </a:pPr>
            <a:endParaRPr lang="en-US" altLang="zh-TW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00"/>
              </a:lnSpc>
              <a:spcBef>
                <a:spcPct val="0"/>
              </a:spcBef>
              <a:buNone/>
            </a:pP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招生資訊</a:t>
            </a:r>
            <a:endParaRPr lang="en-US" altLang="zh-TW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00"/>
              </a:lnSpc>
              <a:spcBef>
                <a:spcPct val="0"/>
              </a:spcBef>
              <a:buNone/>
            </a:pP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班名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：國際文憑課程 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(IBDP)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專班</a:t>
            </a: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endParaRPr lang="en-US" altLang="zh-TW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招生名額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40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名</a:t>
            </a: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endParaRPr lang="en-US" altLang="zh-TW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考試科目 </a:t>
            </a:r>
            <a:r>
              <a:rPr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閱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讀及批判性思考測驗</a:t>
            </a:r>
            <a:endParaRPr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         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邏輯表達與資料判讀測驗</a:t>
            </a:r>
            <a:endParaRPr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endParaRPr lang="en-US" altLang="zh-TW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375"/>
              </a:lnSpc>
              <a:spcBef>
                <a:spcPct val="0"/>
              </a:spcBef>
              <a:buNone/>
            </a:pP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錄取門檻 </a:t>
            </a:r>
            <a:r>
              <a:rPr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年國中教育會考成績應達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科精熟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(A)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及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科基礎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(B)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及寫作四級分以上。</a:t>
            </a:r>
            <a:endParaRPr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語音泡泡: 圓角矩形 2">
            <a:extLst>
              <a:ext uri="{FF2B5EF4-FFF2-40B4-BE49-F238E27FC236}">
                <a16:creationId xmlns:a16="http://schemas.microsoft.com/office/drawing/2014/main" id="{BBBB0CE4-A5CD-482F-881D-2895020CD537}"/>
              </a:ext>
            </a:extLst>
          </p:cNvPr>
          <p:cNvSpPr/>
          <p:nvPr/>
        </p:nvSpPr>
        <p:spPr bwMode="auto">
          <a:xfrm>
            <a:off x="8976320" y="980729"/>
            <a:ext cx="2855640" cy="2448272"/>
          </a:xfrm>
          <a:prstGeom prst="wedgeRoundRectCallout">
            <a:avLst>
              <a:gd name="adj1" fmla="val -99086"/>
              <a:gd name="adj2" fmla="val 7302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考完要記得再填志願</a:t>
            </a:r>
            <a:r>
              <a:rPr kumimoji="1" lang="en-US" altLang="zh-TW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有興趣請直接詢問大園國際高中國際部。</a:t>
            </a:r>
            <a:endParaRPr kumimoji="1" lang="zh-TW" altLang="en-US" sz="2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BFF91BE-3749-411C-9CB8-48E7247C7A7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613693" y="1772816"/>
            <a:ext cx="8964613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zh-TW" altLang="en-US" sz="6400" b="1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六、桃連區免試入學</a:t>
            </a:r>
          </a:p>
        </p:txBody>
      </p:sp>
      <p:pic>
        <p:nvPicPr>
          <p:cNvPr id="14339" name="群組 4">
            <a:extLst>
              <a:ext uri="{FF2B5EF4-FFF2-40B4-BE49-F238E27FC236}">
                <a16:creationId xmlns:a16="http://schemas.microsoft.com/office/drawing/2014/main" id="{E0E88659-18E4-4E98-BBE4-93AAEBFD06A8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360" y="4682443"/>
            <a:ext cx="1977826" cy="1728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7682938"/>
      </p:ext>
    </p:extLst>
  </p:cSld>
  <p:clrMapOvr>
    <a:masterClrMapping/>
  </p:clrMapOvr>
  <p:transition spd="slow"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58" name="群組 5"/>
          <p:cNvGrpSpPr>
            <a:grpSpLocks/>
          </p:cNvGrpSpPr>
          <p:nvPr/>
        </p:nvGrpSpPr>
        <p:grpSpPr bwMode="auto">
          <a:xfrm>
            <a:off x="2423592" y="980728"/>
            <a:ext cx="7179494" cy="5558369"/>
            <a:chOff x="2099453" y="847684"/>
            <a:chExt cx="7405859" cy="5556352"/>
          </a:xfrm>
        </p:grpSpPr>
        <p:sp>
          <p:nvSpPr>
            <p:cNvPr id="9" name="文字方塊 8"/>
            <p:cNvSpPr txBox="1"/>
            <p:nvPr/>
          </p:nvSpPr>
          <p:spPr>
            <a:xfrm>
              <a:off x="6084871" y="847684"/>
              <a:ext cx="3168352" cy="1692157"/>
            </a:xfrm>
            <a:prstGeom prst="rect">
              <a:avLst/>
            </a:prstGeom>
            <a:ln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畢業資格：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6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2.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生涯規劃：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21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【</a:t>
              </a:r>
              <a:r>
                <a:rPr lang="zh-TW" altLang="en-US" sz="2600" b="1" dirty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變動式積分</a:t>
              </a:r>
              <a:r>
                <a:rPr lang="en-US" altLang="zh-TW" sz="2600" b="1" dirty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】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3.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就近入學：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5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</a:p>
          </p:txBody>
        </p:sp>
        <p:graphicFrame>
          <p:nvGraphicFramePr>
            <p:cNvPr id="11" name="資料庫圖表 10"/>
            <p:cNvGraphicFramePr/>
            <p:nvPr/>
          </p:nvGraphicFramePr>
          <p:xfrm>
            <a:off x="2099453" y="847684"/>
            <a:ext cx="3948905" cy="555635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2" name="文字方塊 11"/>
            <p:cNvSpPr txBox="1"/>
            <p:nvPr/>
          </p:nvSpPr>
          <p:spPr>
            <a:xfrm>
              <a:off x="6084871" y="2677099"/>
              <a:ext cx="3168352" cy="2492990"/>
            </a:xfrm>
            <a:prstGeom prst="rect">
              <a:avLst/>
            </a:prstGeom>
            <a:ln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均衡學習：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9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2.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品德表現：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10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3.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服務表現：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10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4.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才藝表現：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5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5.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體適能：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6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6.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本土語言認證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:2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3" name="文字方塊 12"/>
            <p:cNvSpPr txBox="1"/>
            <p:nvPr/>
          </p:nvSpPr>
          <p:spPr>
            <a:xfrm>
              <a:off x="6048358" y="5255850"/>
              <a:ext cx="3456954" cy="1101779"/>
            </a:xfrm>
            <a:prstGeom prst="rect">
              <a:avLst/>
            </a:prstGeom>
            <a:ln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90000" tIns="180000" rIns="0" bIns="180000" anchor="ctr">
              <a:spAutoFit/>
            </a:bodyPr>
            <a:lstStyle/>
            <a:p>
              <a:pPr eaLnBrk="1" hangingPunct="1">
                <a:defRPr/>
              </a:pP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1.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會考成績：</a:t>
              </a: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30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kumimoji="0" lang="en-US" altLang="zh-TW" sz="2400" b="1">
                <a:solidFill>
                  <a:srgbClr val="00009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eaLnBrk="1" hangingPunct="1">
                <a:defRPr/>
              </a:pP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2.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寫作測驗成績：</a:t>
              </a: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3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kumimoji="0" lang="en-US" altLang="zh-TW" sz="2400" b="1">
                <a:solidFill>
                  <a:srgbClr val="00009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295362" name="Rectangle 2"/>
          <p:cNvSpPr>
            <a:spLocks noChangeArrowheads="1"/>
          </p:cNvSpPr>
          <p:nvPr/>
        </p:nvSpPr>
        <p:spPr bwMode="auto">
          <a:xfrm>
            <a:off x="1864913" y="135828"/>
            <a:ext cx="84621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桃連區入學方式─免試比序說明</a:t>
            </a:r>
            <a:endParaRPr lang="en-US" altLang="zh-TW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 Box 9"/>
          <p:cNvSpPr txBox="1">
            <a:spLocks noChangeArrowheads="1"/>
          </p:cNvSpPr>
          <p:nvPr/>
        </p:nvSpPr>
        <p:spPr bwMode="auto">
          <a:xfrm>
            <a:off x="2208213" y="1557339"/>
            <a:ext cx="7777162" cy="5869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995C1F"/>
            </a:prstShdw>
          </a:effec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標楷體" pitchFamily="65" charset="-120"/>
                <a:cs typeface="+mn-cs"/>
              </a:rPr>
              <a:t>符合國民中學成績評量準則畢業資格者。</a:t>
            </a:r>
          </a:p>
        </p:txBody>
      </p:sp>
      <p:sp>
        <p:nvSpPr>
          <p:cNvPr id="148483" name="AutoShape 11"/>
          <p:cNvSpPr>
            <a:spLocks noChangeArrowheads="1"/>
          </p:cNvSpPr>
          <p:nvPr/>
        </p:nvSpPr>
        <p:spPr bwMode="auto">
          <a:xfrm>
            <a:off x="2208214" y="2276475"/>
            <a:ext cx="8135937" cy="4465638"/>
          </a:xfrm>
          <a:prstGeom prst="roundRect">
            <a:avLst>
              <a:gd name="adj" fmla="val 7542"/>
            </a:avLst>
          </a:prstGeom>
          <a:solidFill>
            <a:srgbClr val="E8E558"/>
          </a:solidFill>
          <a:ln w="9525" algn="ctr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18000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標楷體" pitchFamily="65" charset="-120"/>
                <a:cs typeface="新細明體" pitchFamily="18" charset="-120"/>
              </a:rPr>
              <a:t>一、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微軟正黑體" pitchFamily="34" charset="-120"/>
                <a:cs typeface="新細明體" pitchFamily="18" charset="-120"/>
              </a:rPr>
              <a:t> 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學生實際出席日數（不含公、喪、病假），須達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六學期總出席日數之三分之二以上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。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二、學生日常生活表現六學期成績依教師輔導與管教學生之相關規定，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辦理功過相抵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、獎懲實施、懲罰存記及改過銷過等事項，且依規定程序審核通過註銷後，其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記錄未達三大過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三小過等同一大過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者。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微軟正黑體" pitchFamily="34" charset="-120"/>
                <a:cs typeface="新細明體" pitchFamily="18" charset="-12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三、學生學習領域畢業成績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至少四大領域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含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成績達丙等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六十分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以上者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。</a:t>
            </a:r>
            <a:endParaRPr kumimoji="1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標楷體" pitchFamily="65" charset="-120"/>
              <a:cs typeface="新細明體" pitchFamily="18" charset="-120"/>
            </a:endParaRPr>
          </a:p>
        </p:txBody>
      </p:sp>
      <p:grpSp>
        <p:nvGrpSpPr>
          <p:cNvPr id="148484" name="群組 4"/>
          <p:cNvGrpSpPr>
            <a:grpSpLocks/>
          </p:cNvGrpSpPr>
          <p:nvPr/>
        </p:nvGrpSpPr>
        <p:grpSpPr bwMode="auto">
          <a:xfrm>
            <a:off x="1738313" y="500063"/>
            <a:ext cx="2786062" cy="857250"/>
            <a:chOff x="2389" y="1239"/>
            <a:chExt cx="2315099" cy="1266281"/>
          </a:xfrm>
        </p:grpSpPr>
        <p:sp>
          <p:nvSpPr>
            <p:cNvPr id="6" name="圓角矩形 5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/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marL="0" marR="0" lvl="0" indent="0" algn="ctr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適性輔導</a:t>
              </a:r>
            </a:p>
          </p:txBody>
        </p:sp>
      </p:grpSp>
      <p:grpSp>
        <p:nvGrpSpPr>
          <p:cNvPr id="148485" name="群組 7"/>
          <p:cNvGrpSpPr>
            <a:grpSpLocks/>
          </p:cNvGrpSpPr>
          <p:nvPr/>
        </p:nvGrpSpPr>
        <p:grpSpPr bwMode="auto">
          <a:xfrm>
            <a:off x="4524376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marL="228600" marR="0" lvl="1" indent="-228600" algn="ctr" defTabSz="1066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採計</a:t>
              </a:r>
              <a:r>
                <a:rPr kumimoji="1" lang="en-US" altLang="zh-TW" sz="2400" b="1" i="0" u="none" strike="noStrike" kern="1200" cap="none" spc="0" normalizeH="0" baseline="0" noProof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32</a:t>
              </a:r>
              <a:r>
                <a: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分</a:t>
              </a:r>
              <a:endParaRPr kumimoji="1" lang="en-US" altLang="zh-TW" sz="2400" b="1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228600" marR="0" lvl="1" indent="-228600" algn="ctr" defTabSz="1066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總分</a:t>
              </a:r>
              <a:r>
                <a:rPr kumimoji="1" lang="en-US" altLang="zh-TW" sz="2400" b="1" i="0" u="none" strike="noStrike" kern="1200" cap="none" spc="0" normalizeH="0" baseline="0" noProof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32</a:t>
              </a:r>
              <a:r>
                <a: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分</a:t>
              </a: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6413475" y="228422"/>
            <a:ext cx="3571900" cy="1200329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畢業資格：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6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分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修業資格：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2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分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08003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BA3DBE8D-0338-1850-979D-ED2F7C2B5F22}"/>
              </a:ext>
            </a:extLst>
          </p:cNvPr>
          <p:cNvSpPr/>
          <p:nvPr/>
        </p:nvSpPr>
        <p:spPr bwMode="auto">
          <a:xfrm>
            <a:off x="445608" y="1643043"/>
            <a:ext cx="11391425" cy="4450253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grpSp>
        <p:nvGrpSpPr>
          <p:cNvPr id="149506" name="群組 4"/>
          <p:cNvGrpSpPr>
            <a:grpSpLocks/>
          </p:cNvGrpSpPr>
          <p:nvPr/>
        </p:nvGrpSpPr>
        <p:grpSpPr bwMode="auto">
          <a:xfrm>
            <a:off x="1738313" y="500063"/>
            <a:ext cx="2786062" cy="857250"/>
            <a:chOff x="2389" y="1239"/>
            <a:chExt cx="2315099" cy="1266281"/>
          </a:xfrm>
        </p:grpSpPr>
        <p:sp>
          <p:nvSpPr>
            <p:cNvPr id="6" name="圓角矩形 5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/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49507" name="群組 7"/>
          <p:cNvGrpSpPr>
            <a:grpSpLocks/>
          </p:cNvGrpSpPr>
          <p:nvPr/>
        </p:nvGrpSpPr>
        <p:grpSpPr bwMode="auto">
          <a:xfrm>
            <a:off x="4524376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6381752" y="571481"/>
            <a:ext cx="357190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生涯規劃：</a:t>
            </a:r>
            <a:r>
              <a:rPr kumimoji="0" lang="en-US" altLang="zh-TW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endParaRPr kumimoji="0" lang="en-US" altLang="zh-TW" sz="3600" b="1">
              <a:solidFill>
                <a:srgbClr val="00009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343472" y="1916832"/>
            <a:ext cx="9505056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zh-TW" b="1" dirty="0">
                <a:ea typeface="標楷體" panose="03000509000000000000" pitchFamily="65" charset="-120"/>
                <a:cs typeface="新細明體" panose="02020500000000000000" pitchFamily="18" charset="-120"/>
              </a:rPr>
              <a:t>、 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3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志願序（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15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分）第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4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5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6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(12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7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8</a:t>
            </a:r>
            <a:r>
              <a:rPr kumimoji="0" lang="zh-TW" altLang="zh-TW" b="1" dirty="0"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9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(9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10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11</a:t>
            </a:r>
            <a:r>
              <a:rPr kumimoji="0" lang="zh-TW" altLang="zh-TW" b="1" dirty="0"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(6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 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13</a:t>
            </a:r>
            <a:r>
              <a:rPr kumimoji="0" lang="zh-TW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4</a:t>
            </a:r>
            <a:r>
              <a:rPr kumimoji="0" lang="zh-TW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5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(3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，第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16~30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(1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b="1" dirty="0"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b="1" dirty="0">
                <a:ea typeface="標楷體" panose="03000509000000000000" pitchFamily="65" charset="-120"/>
                <a:cs typeface="新細明體" panose="02020500000000000000" pitchFamily="18" charset="-120"/>
              </a:rPr>
              <a:t> 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，可選填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30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個志願數</a:t>
            </a:r>
          </a:p>
          <a:p>
            <a:pPr eaLnBrk="1" hangingPunct="1">
              <a:buFontTx/>
              <a:buChar char="•"/>
              <a:defRPr/>
            </a:pPr>
            <a:r>
              <a:rPr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職業類科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同一職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群各科別連續選填為志願時，視為同一志願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序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計分</a:t>
            </a:r>
            <a:endParaRPr kumimoji="0" lang="en-US" altLang="zh-TW" b="1" dirty="0"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eaLnBrk="1" hangingPunct="1">
              <a:buFontTx/>
              <a:buChar char="•"/>
              <a:defRPr/>
            </a:pP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當總積分完全相同需進行超額比序</a:t>
            </a:r>
            <a:r>
              <a:rPr kumimoji="0" lang="zh-TW" altLang="en-US" b="1" dirty="0">
                <a:ea typeface="標楷體" panose="03000509000000000000" pitchFamily="65" charset="-120"/>
                <a:cs typeface="新細明體" panose="02020500000000000000" pitchFamily="18" charset="-120"/>
              </a:rPr>
              <a:t>，比序至「志願序積分」項目時，</a:t>
            </a:r>
            <a:r>
              <a:rPr kumimoji="0" lang="zh-TW" altLang="en-US" b="1" dirty="0">
                <a:solidFill>
                  <a:srgbClr val="FF0000"/>
                </a:solidFill>
                <a:ea typeface="標楷體" panose="03000509000000000000" pitchFamily="65" charset="-120"/>
                <a:cs typeface="新細明體" panose="02020500000000000000" pitchFamily="18" charset="-120"/>
              </a:rPr>
              <a:t>志願序積分高者將優先錄取</a:t>
            </a:r>
            <a:r>
              <a:rPr kumimoji="0"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91D89523-5752-7C57-6330-E3B04E24326B}"/>
              </a:ext>
            </a:extLst>
          </p:cNvPr>
          <p:cNvSpPr/>
          <p:nvPr/>
        </p:nvSpPr>
        <p:spPr bwMode="auto">
          <a:xfrm>
            <a:off x="400287" y="1325564"/>
            <a:ext cx="11391425" cy="2247452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50530" name="標題 1"/>
          <p:cNvSpPr>
            <a:spLocks noGrp="1"/>
          </p:cNvSpPr>
          <p:nvPr>
            <p:ph type="title" idx="4294967295"/>
          </p:nvPr>
        </p:nvSpPr>
        <p:spPr>
          <a:xfrm>
            <a:off x="2017203" y="120388"/>
            <a:ext cx="8229600" cy="1143000"/>
          </a:xfrm>
        </p:spPr>
        <p:txBody>
          <a:bodyPr/>
          <a:lstStyle/>
          <a:p>
            <a:r>
              <a:rPr kumimoji="1" lang="zh-TW" altLang="en-US" b="1" kern="1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志願序計分方式</a:t>
            </a:r>
          </a:p>
        </p:txBody>
      </p:sp>
      <p:sp>
        <p:nvSpPr>
          <p:cNvPr id="150531" name="內容版面配置區 2"/>
          <p:cNvSpPr>
            <a:spLocks noGrp="1"/>
          </p:cNvSpPr>
          <p:nvPr>
            <p:ph idx="4294967295"/>
          </p:nvPr>
        </p:nvSpPr>
        <p:spPr>
          <a:xfrm>
            <a:off x="587387" y="1356077"/>
            <a:ext cx="11017224" cy="2216939"/>
          </a:xfrm>
        </p:spPr>
        <p:txBody>
          <a:bodyPr/>
          <a:lstStyle/>
          <a:p>
            <a:pPr marL="228600" indent="-22860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志願序別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志願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15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分，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志願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分，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…16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30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志願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 marL="228600" indent="-22860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總積分完全相同，需進行超額比序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低收入→適性輔導→多元學習→會考總積分→志願序積分→教育會考成績標示總點數→教育會考成績標示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，比序至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「志願序積分」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項目時，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志願序積分高者將優先錄取。</a:t>
            </a:r>
          </a:p>
        </p:txBody>
      </p:sp>
      <p:graphicFrame>
        <p:nvGraphicFramePr>
          <p:cNvPr id="582703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529024"/>
              </p:ext>
            </p:extLst>
          </p:nvPr>
        </p:nvGraphicFramePr>
        <p:xfrm>
          <a:off x="1127448" y="3717032"/>
          <a:ext cx="10009111" cy="2808312"/>
        </p:xfrm>
        <a:graphic>
          <a:graphicData uri="http://schemas.openxmlformats.org/drawingml/2006/table">
            <a:tbl>
              <a:tblPr/>
              <a:tblGrid>
                <a:gridCol w="142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0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09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09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509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616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志願順序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7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50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校、科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A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B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C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D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D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應英科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E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  <a:endParaRPr kumimoji="0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應日科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F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16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志願積分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12</a:t>
                      </a:r>
                      <a:endParaRPr kumimoji="0" lang="zh-TW" altLang="en-US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9660826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標題 1"/>
          <p:cNvSpPr>
            <a:spLocks noGrp="1"/>
          </p:cNvSpPr>
          <p:nvPr>
            <p:ph type="title" idx="4294967295"/>
          </p:nvPr>
        </p:nvSpPr>
        <p:spPr>
          <a:xfrm>
            <a:off x="1981200" y="266700"/>
            <a:ext cx="8229600" cy="1143000"/>
          </a:xfrm>
        </p:spPr>
        <p:txBody>
          <a:bodyPr/>
          <a:lstStyle/>
          <a:p>
            <a:r>
              <a:rPr kumimoji="1" lang="zh-TW" altLang="en-US" b="1" kern="1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同群科志願跨校連續選填</a:t>
            </a:r>
          </a:p>
        </p:txBody>
      </p:sp>
      <p:sp>
        <p:nvSpPr>
          <p:cNvPr id="151555" name="內容版面配置區 2"/>
          <p:cNvSpPr>
            <a:spLocks noGrp="1"/>
          </p:cNvSpPr>
          <p:nvPr>
            <p:ph idx="4294967295"/>
          </p:nvPr>
        </p:nvSpPr>
        <p:spPr>
          <a:xfrm>
            <a:off x="1199456" y="1268412"/>
            <a:ext cx="10153128" cy="5453063"/>
          </a:xfrm>
        </p:spPr>
        <p:txBody>
          <a:bodyPr/>
          <a:lstStyle/>
          <a:p>
            <a:pPr marL="228600" indent="-228600"/>
            <a:r>
              <a:rPr lang="zh-TW" altLang="en-US" dirty="0">
                <a:ea typeface="標楷體" pitchFamily="65" charset="-120"/>
              </a:rPr>
              <a:t>舉例：</a:t>
            </a:r>
          </a:p>
          <a:p>
            <a:pPr marL="228600" indent="-228600"/>
            <a:r>
              <a:rPr lang="zh-TW" altLang="en-US" dirty="0">
                <a:ea typeface="標楷體" pitchFamily="65" charset="-120"/>
              </a:rPr>
              <a:t>甲生</a:t>
            </a:r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r>
              <a:rPr lang="zh-TW" altLang="en-US" dirty="0">
                <a:ea typeface="標楷體" pitchFamily="65" charset="-120"/>
              </a:rPr>
              <a:t>乙生</a:t>
            </a:r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zh-TW" altLang="en-US" dirty="0">
              <a:ea typeface="標楷體" pitchFamily="65" charset="-120"/>
            </a:endParaRPr>
          </a:p>
        </p:txBody>
      </p:sp>
      <p:sp>
        <p:nvSpPr>
          <p:cNvPr id="151556" name="投影片編號版面配置區 3"/>
          <p:cNvSpPr txBox="1">
            <a:spLocks noGrp="1"/>
          </p:cNvSpPr>
          <p:nvPr/>
        </p:nvSpPr>
        <p:spPr bwMode="auto">
          <a:xfrm>
            <a:off x="7981950" y="6356351"/>
            <a:ext cx="2057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1BF4EF2E-EA40-43E6-B6E6-FAA1152817DF}" type="slidenum">
              <a:rPr kumimoji="0" lang="en-US" altLang="zh-TW" sz="1200">
                <a:solidFill>
                  <a:srgbClr val="898989"/>
                </a:solidFill>
              </a:rPr>
              <a:pPr algn="r" eaLnBrk="1" hangingPunct="1"/>
              <a:t>109</a:t>
            </a:fld>
            <a:endParaRPr kumimoji="0" lang="en-US" altLang="zh-TW" sz="1200">
              <a:solidFill>
                <a:srgbClr val="898989"/>
              </a:solidFill>
            </a:endParaRPr>
          </a:p>
        </p:txBody>
      </p:sp>
      <p:graphicFrame>
        <p:nvGraphicFramePr>
          <p:cNvPr id="583771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33313"/>
              </p:ext>
            </p:extLst>
          </p:nvPr>
        </p:nvGraphicFramePr>
        <p:xfrm>
          <a:off x="2639616" y="1920875"/>
          <a:ext cx="8856984" cy="2049465"/>
        </p:xfrm>
        <a:graphic>
          <a:graphicData uri="http://schemas.openxmlformats.org/drawingml/2006/table">
            <a:tbl>
              <a:tblPr/>
              <a:tblGrid>
                <a:gridCol w="121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7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8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57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9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57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9907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志願順序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2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3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4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5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6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7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32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校、科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A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C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應英科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D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應日科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E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應英科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F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G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07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志願積分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12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12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83769" name="Group 89"/>
          <p:cNvGraphicFramePr>
            <a:graphicFrameLocks noGrp="1"/>
          </p:cNvGraphicFramePr>
          <p:nvPr/>
        </p:nvGraphicFramePr>
        <p:xfrm>
          <a:off x="2639616" y="4783137"/>
          <a:ext cx="8856984" cy="1493520"/>
        </p:xfrm>
        <a:graphic>
          <a:graphicData uri="http://schemas.openxmlformats.org/drawingml/2006/table">
            <a:tbl>
              <a:tblPr/>
              <a:tblGrid>
                <a:gridCol w="1206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8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25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69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33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41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63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482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志願順序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2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3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4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5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6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7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校、科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A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國貿科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國貿科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商經科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資處科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C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資處科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D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普通科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E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普通科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志願積分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框架 2"/>
          <p:cNvSpPr/>
          <p:nvPr/>
        </p:nvSpPr>
        <p:spPr>
          <a:xfrm>
            <a:off x="4031009" y="3353300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8" name="框架 7"/>
          <p:cNvSpPr/>
          <p:nvPr/>
        </p:nvSpPr>
        <p:spPr>
          <a:xfrm>
            <a:off x="5087938" y="3357563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1" name="框架 10"/>
          <p:cNvSpPr/>
          <p:nvPr/>
        </p:nvSpPr>
        <p:spPr>
          <a:xfrm>
            <a:off x="6170493" y="3369320"/>
            <a:ext cx="3021850" cy="461786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2" name="框架 11"/>
          <p:cNvSpPr/>
          <p:nvPr/>
        </p:nvSpPr>
        <p:spPr>
          <a:xfrm>
            <a:off x="3863032" y="5805487"/>
            <a:ext cx="5329311" cy="576263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3" name="框架 12"/>
          <p:cNvSpPr/>
          <p:nvPr/>
        </p:nvSpPr>
        <p:spPr>
          <a:xfrm>
            <a:off x="9547942" y="5860227"/>
            <a:ext cx="649288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4" name="框架 13"/>
          <p:cNvSpPr/>
          <p:nvPr/>
        </p:nvSpPr>
        <p:spPr>
          <a:xfrm>
            <a:off x="10668694" y="5860227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921364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1"/>
          <p:cNvSpPr>
            <a:spLocks noChangeArrowheads="1"/>
          </p:cNvSpPr>
          <p:nvPr/>
        </p:nvSpPr>
        <p:spPr bwMode="auto">
          <a:xfrm>
            <a:off x="1817688" y="1943100"/>
            <a:ext cx="6119812" cy="579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00"/>
            </a:prstShdw>
          </a:effectLst>
        </p:spPr>
        <p:txBody>
          <a:bodyPr>
            <a:spAutoFit/>
          </a:bodyPr>
          <a:lstStyle/>
          <a:p>
            <a:pPr eaLnBrk="1" hangingPunct="1"/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技巧一：</a:t>
            </a:r>
            <a:r>
              <a:rPr kumimoji="0"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同群連續填</a:t>
            </a:r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同分</a:t>
            </a:r>
          </a:p>
        </p:txBody>
      </p:sp>
      <p:graphicFrame>
        <p:nvGraphicFramePr>
          <p:cNvPr id="32666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694131"/>
              </p:ext>
            </p:extLst>
          </p:nvPr>
        </p:nvGraphicFramePr>
        <p:xfrm>
          <a:off x="1919288" y="3789363"/>
          <a:ext cx="8424862" cy="1828800"/>
        </p:xfrm>
        <a:graphic>
          <a:graphicData uri="http://schemas.openxmlformats.org/drawingml/2006/table">
            <a:tbl>
              <a:tblPr/>
              <a:tblGrid>
                <a:gridCol w="1573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1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14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14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14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04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志願序</a:t>
                      </a:r>
                      <a:br>
                        <a:rPr kumimoji="1" lang="zh-TW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</a:br>
                      <a:r>
                        <a:rPr kumimoji="1" lang="zh-TW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校科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資料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電商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商經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商經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2606" name="Oval 86"/>
          <p:cNvSpPr>
            <a:spLocks noChangeArrowheads="1"/>
          </p:cNvSpPr>
          <p:nvPr/>
        </p:nvSpPr>
        <p:spPr bwMode="auto">
          <a:xfrm>
            <a:off x="3359151" y="3860800"/>
            <a:ext cx="6913563" cy="17272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zh-TW" b="1"/>
          </a:p>
        </p:txBody>
      </p:sp>
      <p:sp>
        <p:nvSpPr>
          <p:cNvPr id="131160" name="Text Box 88"/>
          <p:cNvSpPr txBox="1">
            <a:spLocks noChangeArrowheads="1"/>
          </p:cNvSpPr>
          <p:nvPr/>
        </p:nvSpPr>
        <p:spPr bwMode="auto">
          <a:xfrm>
            <a:off x="3884613" y="6100764"/>
            <a:ext cx="48244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kumimoji="0"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微軟正黑體" panose="020B0604030504040204" pitchFamily="34" charset="-120"/>
              </a:rPr>
              <a:t>同群連續填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微軟正黑體" panose="020B0604030504040204" pitchFamily="34" charset="-120"/>
              </a:rPr>
              <a:t>同志願分</a:t>
            </a:r>
          </a:p>
        </p:txBody>
      </p:sp>
      <p:sp>
        <p:nvSpPr>
          <p:cNvPr id="131161" name="Text Box 89"/>
          <p:cNvSpPr txBox="1">
            <a:spLocks noChangeArrowheads="1"/>
          </p:cNvSpPr>
          <p:nvPr/>
        </p:nvSpPr>
        <p:spPr bwMode="auto">
          <a:xfrm>
            <a:off x="6383339" y="5661025"/>
            <a:ext cx="10810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kumimoji="0" lang="en-US" altLang="zh-TW">
                <a:latin typeface="標楷體" pitchFamily="65" charset="-120"/>
                <a:ea typeface="標楷體" pitchFamily="65" charset="-120"/>
              </a:rPr>
              <a:t>15</a:t>
            </a:r>
            <a:r>
              <a:rPr kumimoji="0" lang="zh-TW" altLang="en-US">
                <a:latin typeface="標楷體" pitchFamily="65" charset="-120"/>
                <a:ea typeface="標楷體" pitchFamily="65" charset="-120"/>
                <a:cs typeface="微軟正黑體" pitchFamily="34" charset="-120"/>
              </a:rPr>
              <a:t>分</a:t>
            </a:r>
          </a:p>
        </p:txBody>
      </p:sp>
      <p:sp>
        <p:nvSpPr>
          <p:cNvPr id="152609" name="Rectangle 11"/>
          <p:cNvSpPr>
            <a:spLocks noChangeArrowheads="1"/>
          </p:cNvSpPr>
          <p:nvPr/>
        </p:nvSpPr>
        <p:spPr bwMode="auto">
          <a:xfrm>
            <a:off x="1817688" y="2565400"/>
            <a:ext cx="6119812" cy="579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00"/>
            </a:prstShdw>
          </a:effectLst>
        </p:spPr>
        <p:txBody>
          <a:bodyPr>
            <a:spAutoFit/>
          </a:bodyPr>
          <a:lstStyle/>
          <a:p>
            <a:pPr eaLnBrk="1" hangingPunct="1"/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技巧二：志願</a:t>
            </a:r>
            <a:r>
              <a:rPr kumimoji="0"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前填</a:t>
            </a:r>
          </a:p>
        </p:txBody>
      </p:sp>
      <p:sp>
        <p:nvSpPr>
          <p:cNvPr id="152610" name="Rectangle 11"/>
          <p:cNvSpPr>
            <a:spLocks noChangeArrowheads="1"/>
          </p:cNvSpPr>
          <p:nvPr/>
        </p:nvSpPr>
        <p:spPr bwMode="auto">
          <a:xfrm>
            <a:off x="1847851" y="3141664"/>
            <a:ext cx="6119813" cy="5794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00"/>
            </a:prstShdw>
          </a:effectLst>
        </p:spPr>
        <p:txBody>
          <a:bodyPr>
            <a:spAutoFit/>
          </a:bodyPr>
          <a:lstStyle/>
          <a:p>
            <a:pPr eaLnBrk="1" hangingPunct="1"/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技巧三：志願</a:t>
            </a:r>
            <a:r>
              <a:rPr kumimoji="0"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多填</a:t>
            </a: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1524001" y="1146176"/>
            <a:ext cx="9212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4000">
                <a:latin typeface="標楷體" pitchFamily="65" charset="-120"/>
                <a:ea typeface="標楷體" pitchFamily="65" charset="-120"/>
              </a:rPr>
              <a:t>免試入學</a:t>
            </a:r>
            <a:r>
              <a:rPr kumimoji="0" lang="zh-TW" altLang="en-US" sz="4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技巧填志願 </a:t>
            </a:r>
            <a:r>
              <a:rPr kumimoji="0" lang="zh-TW" altLang="en-US" sz="4000">
                <a:solidFill>
                  <a:srgbClr val="008000"/>
                </a:solidFill>
                <a:latin typeface="標楷體" pitchFamily="65" charset="-120"/>
                <a:ea typeface="標楷體" pitchFamily="65" charset="-120"/>
              </a:rPr>
              <a:t>幫助學生得高分</a:t>
            </a:r>
            <a:r>
              <a:rPr kumimoji="0" lang="en-US" altLang="zh-TW" sz="4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!!</a:t>
            </a:r>
            <a:endParaRPr kumimoji="0" lang="en-US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3250841" y="208105"/>
            <a:ext cx="626499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桃連區填志願小叮嚀</a:t>
            </a:r>
          </a:p>
        </p:txBody>
      </p:sp>
      <p:sp>
        <p:nvSpPr>
          <p:cNvPr id="152613" name="矩形 3"/>
          <p:cNvSpPr>
            <a:spLocks noChangeArrowheads="1"/>
          </p:cNvSpPr>
          <p:nvPr/>
        </p:nvSpPr>
        <p:spPr bwMode="auto">
          <a:xfrm>
            <a:off x="3900488" y="4540251"/>
            <a:ext cx="29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4" name="矩形 14"/>
          <p:cNvSpPr>
            <a:spLocks noChangeArrowheads="1"/>
          </p:cNvSpPr>
          <p:nvPr/>
        </p:nvSpPr>
        <p:spPr bwMode="auto">
          <a:xfrm>
            <a:off x="5046663" y="4554538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5" name="矩形 15"/>
          <p:cNvSpPr>
            <a:spLocks noChangeArrowheads="1"/>
          </p:cNvSpPr>
          <p:nvPr/>
        </p:nvSpPr>
        <p:spPr bwMode="auto">
          <a:xfrm>
            <a:off x="6164263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6" name="矩形 16"/>
          <p:cNvSpPr>
            <a:spLocks noChangeArrowheads="1"/>
          </p:cNvSpPr>
          <p:nvPr/>
        </p:nvSpPr>
        <p:spPr bwMode="auto">
          <a:xfrm>
            <a:off x="7319963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7" name="矩形 17"/>
          <p:cNvSpPr>
            <a:spLocks noChangeArrowheads="1"/>
          </p:cNvSpPr>
          <p:nvPr/>
        </p:nvSpPr>
        <p:spPr bwMode="auto">
          <a:xfrm>
            <a:off x="8485188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B</a:t>
            </a:r>
          </a:p>
        </p:txBody>
      </p:sp>
      <p:sp>
        <p:nvSpPr>
          <p:cNvPr id="152618" name="矩形 18"/>
          <p:cNvSpPr>
            <a:spLocks noChangeArrowheads="1"/>
          </p:cNvSpPr>
          <p:nvPr/>
        </p:nvSpPr>
        <p:spPr bwMode="auto">
          <a:xfrm>
            <a:off x="9605963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B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8119311"/>
      </p:ext>
    </p:extLst>
  </p:cSld>
  <p:clrMapOvr>
    <a:masterClrMapping/>
  </p:clrMapOvr>
  <p:transition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圓角 1">
            <a:extLst>
              <a:ext uri="{FF2B5EF4-FFF2-40B4-BE49-F238E27FC236}">
                <a16:creationId xmlns:a16="http://schemas.microsoft.com/office/drawing/2014/main" id="{0686E3E5-0E9A-2E33-5D0F-84939FB4C27E}"/>
              </a:ext>
            </a:extLst>
          </p:cNvPr>
          <p:cNvSpPr/>
          <p:nvPr/>
        </p:nvSpPr>
        <p:spPr bwMode="auto">
          <a:xfrm>
            <a:off x="1738313" y="5072053"/>
            <a:ext cx="8534400" cy="1428759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BF949925-5E6D-9A08-78A4-C4B6B6F0E115}"/>
              </a:ext>
            </a:extLst>
          </p:cNvPr>
          <p:cNvSpPr/>
          <p:nvPr/>
        </p:nvSpPr>
        <p:spPr bwMode="auto">
          <a:xfrm>
            <a:off x="1738313" y="1603375"/>
            <a:ext cx="8534399" cy="2043322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grpSp>
        <p:nvGrpSpPr>
          <p:cNvPr id="154626" name="群組 4"/>
          <p:cNvGrpSpPr>
            <a:grpSpLocks/>
          </p:cNvGrpSpPr>
          <p:nvPr/>
        </p:nvGrpSpPr>
        <p:grpSpPr bwMode="auto">
          <a:xfrm>
            <a:off x="1738313" y="500063"/>
            <a:ext cx="2786062" cy="857250"/>
            <a:chOff x="2389" y="1239"/>
            <a:chExt cx="2315099" cy="1266281"/>
          </a:xfrm>
        </p:grpSpPr>
        <p:sp>
          <p:nvSpPr>
            <p:cNvPr id="6" name="圓角矩形 5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/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marL="0" marR="0" lvl="0" indent="0" algn="ctr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適性輔導</a:t>
              </a:r>
            </a:p>
          </p:txBody>
        </p:sp>
      </p:grpSp>
      <p:grpSp>
        <p:nvGrpSpPr>
          <p:cNvPr id="154627" name="群組 7"/>
          <p:cNvGrpSpPr>
            <a:grpSpLocks/>
          </p:cNvGrpSpPr>
          <p:nvPr/>
        </p:nvGrpSpPr>
        <p:grpSpPr bwMode="auto">
          <a:xfrm>
            <a:off x="4524376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marL="228600" marR="0" lvl="1" indent="-228600" algn="ctr" defTabSz="1066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採計</a:t>
              </a:r>
              <a:r>
                <a:rPr kumimoji="1" lang="en-US" altLang="zh-TW" sz="2400" b="1" i="0" u="none" strike="noStrike" kern="1200" cap="none" spc="0" normalizeH="0" baseline="0" noProof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32</a:t>
              </a:r>
              <a:r>
                <a: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分</a:t>
              </a:r>
              <a:endParaRPr kumimoji="1" lang="en-US" altLang="zh-TW" sz="2400" b="1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228600" marR="0" lvl="1" indent="-228600" algn="ctr" defTabSz="1066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總分</a:t>
              </a:r>
              <a:r>
                <a:rPr kumimoji="1" lang="en-US" altLang="zh-TW" sz="2400" b="1" i="0" u="none" strike="noStrike" kern="1200" cap="none" spc="0" normalizeH="0" baseline="0" noProof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32</a:t>
              </a:r>
              <a:r>
                <a: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分</a:t>
              </a: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6381752" y="571481"/>
            <a:ext cx="357190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生涯規劃：</a:t>
            </a:r>
            <a:r>
              <a:rPr kumimoji="0" lang="en-US" altLang="zh-TW" sz="3600" b="1" i="0" u="none" strike="noStrike" kern="1200" cap="none" spc="0" normalizeH="0" baseline="0" noProof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6</a:t>
            </a: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分</a:t>
            </a:r>
            <a:endParaRPr kumimoji="0" lang="en-US" altLang="zh-TW" sz="3600" b="1" i="0" u="none" strike="noStrike" kern="1200" cap="none" spc="0" normalizeH="0" baseline="0" noProof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19288" y="1571626"/>
            <a:ext cx="82804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報名校、科與生涯規劃建議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與「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家長意見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」相符者得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與「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導師意見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」相符者得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與「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輔導教師意見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」相符者得</a:t>
            </a: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</p:txBody>
      </p:sp>
      <p:grpSp>
        <p:nvGrpSpPr>
          <p:cNvPr id="154633" name="群組 4"/>
          <p:cNvGrpSpPr>
            <a:grpSpLocks/>
          </p:cNvGrpSpPr>
          <p:nvPr/>
        </p:nvGrpSpPr>
        <p:grpSpPr bwMode="auto">
          <a:xfrm>
            <a:off x="1738313" y="4000500"/>
            <a:ext cx="2786062" cy="857250"/>
            <a:chOff x="2389" y="1239"/>
            <a:chExt cx="2315099" cy="1266281"/>
          </a:xfrm>
        </p:grpSpPr>
        <p:sp>
          <p:nvSpPr>
            <p:cNvPr id="14" name="圓角矩形 13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圓角矩形 4"/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marL="0" marR="0" lvl="0" indent="0" algn="ctr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適性輔導</a:t>
              </a:r>
            </a:p>
          </p:txBody>
        </p:sp>
      </p:grpSp>
      <p:grpSp>
        <p:nvGrpSpPr>
          <p:cNvPr id="154634" name="群組 7"/>
          <p:cNvGrpSpPr>
            <a:grpSpLocks/>
          </p:cNvGrpSpPr>
          <p:nvPr/>
        </p:nvGrpSpPr>
        <p:grpSpPr bwMode="auto">
          <a:xfrm>
            <a:off x="4524376" y="3857626"/>
            <a:ext cx="1857375" cy="1071563"/>
            <a:chOff x="2103175" y="-428010"/>
            <a:chExt cx="2040083" cy="1267522"/>
          </a:xfrm>
        </p:grpSpPr>
        <p:sp>
          <p:nvSpPr>
            <p:cNvPr id="17" name="向右箭號 16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向右箭號 4"/>
            <p:cNvSpPr/>
            <p:nvPr/>
          </p:nvSpPr>
          <p:spPr>
            <a:xfrm>
              <a:off x="2103175" y="-174505"/>
              <a:ext cx="1757610" cy="7849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marL="228600" marR="0" lvl="1" indent="-228600" algn="ctr" defTabSz="1066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採計</a:t>
              </a:r>
              <a:r>
                <a:rPr kumimoji="1" lang="en-US" altLang="zh-TW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32</a:t>
              </a: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分</a:t>
              </a:r>
              <a:endPara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228600" marR="0" lvl="1" indent="-228600" algn="ctr" defTabSz="1066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總分</a:t>
              </a:r>
              <a:r>
                <a:rPr kumimoji="1" lang="en-US" altLang="zh-TW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32</a:t>
              </a: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分</a:t>
              </a:r>
            </a:p>
          </p:txBody>
        </p:sp>
      </p:grpSp>
      <p:sp>
        <p:nvSpPr>
          <p:cNvPr id="19" name="文字方塊 18"/>
          <p:cNvSpPr txBox="1"/>
          <p:nvPr/>
        </p:nvSpPr>
        <p:spPr>
          <a:xfrm>
            <a:off x="6381721" y="4071929"/>
            <a:ext cx="357190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就近入學：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5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分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  <p:sp>
        <p:nvSpPr>
          <p:cNvPr id="154638" name="Text Box 12"/>
          <p:cNvSpPr txBox="1">
            <a:spLocks noChangeArrowheads="1"/>
          </p:cNvSpPr>
          <p:nvPr/>
        </p:nvSpPr>
        <p:spPr bwMode="auto">
          <a:xfrm>
            <a:off x="2595564" y="5175251"/>
            <a:ext cx="6624637" cy="1325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995C1F"/>
            </a:prstShdw>
          </a:effec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zh-TW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桃園區學生符合就近入學得</a:t>
            </a:r>
            <a:r>
              <a:rPr kumimoji="1" lang="en-US" altLang="zh-TW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5</a:t>
            </a:r>
            <a:r>
              <a:rPr kumimoji="1" lang="zh-TW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分。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zh-TW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共同就學區學生得</a:t>
            </a:r>
            <a:r>
              <a:rPr kumimoji="1" lang="en-US" altLang="zh-TW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5</a:t>
            </a:r>
            <a:r>
              <a:rPr kumimoji="1" lang="zh-TW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分。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948638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矩形 9">
            <a:extLst>
              <a:ext uri="{FF2B5EF4-FFF2-40B4-BE49-F238E27FC236}">
                <a16:creationId xmlns:a16="http://schemas.microsoft.com/office/drawing/2014/main" id="{66285A73-AAFF-4C9B-8741-8F8CEDACC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9984" y="322502"/>
            <a:ext cx="9828584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>
            <a:lvl1pPr marL="165100" indent="-1651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165100" marR="0" lvl="0" indent="-1651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" panose="05000000000000000000" pitchFamily="2" charset="2"/>
              </a:rPr>
              <a:t></a:t>
            </a:r>
            <a:r>
              <a:rPr kumimoji="0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" panose="05000000000000000000" pitchFamily="2" charset="2"/>
              </a:rPr>
              <a:t>五、生涯發展規劃書</a:t>
            </a:r>
            <a:endParaRPr kumimoji="0" lang="zh-TW" altLang="zh-TW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5CF9C19-10C4-4C12-8E59-378AEAC036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26306" y="887531"/>
            <a:ext cx="4222752" cy="535911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C0C20FE2-E3C1-4FDA-B783-D38342A6D7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49058" y="887531"/>
            <a:ext cx="5551126" cy="534874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8965" name="圖片 1">
            <a:extLst>
              <a:ext uri="{FF2B5EF4-FFF2-40B4-BE49-F238E27FC236}">
                <a16:creationId xmlns:a16="http://schemas.microsoft.com/office/drawing/2014/main" id="{6596C654-CD1E-4A6A-8758-7C7798A1A2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5167313"/>
            <a:ext cx="129540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966" name="矩形 1">
            <a:extLst>
              <a:ext uri="{FF2B5EF4-FFF2-40B4-BE49-F238E27FC236}">
                <a16:creationId xmlns:a16="http://schemas.microsoft.com/office/drawing/2014/main" id="{03FE4C49-1CD9-448F-834F-146D61697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347" y="3107736"/>
            <a:ext cx="576263" cy="2089150"/>
          </a:xfrm>
          <a:prstGeom prst="rect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橢圓形圖說文字 8">
            <a:extLst>
              <a:ext uri="{FF2B5EF4-FFF2-40B4-BE49-F238E27FC236}">
                <a16:creationId xmlns:a16="http://schemas.microsoft.com/office/drawing/2014/main" id="{9C3AD70B-9360-4CEC-BED6-1C11251C3F6D}"/>
              </a:ext>
            </a:extLst>
          </p:cNvPr>
          <p:cNvSpPr/>
          <p:nvPr/>
        </p:nvSpPr>
        <p:spPr bwMode="auto">
          <a:xfrm>
            <a:off x="3275126" y="2875065"/>
            <a:ext cx="2382837" cy="3513137"/>
          </a:xfrm>
          <a:prstGeom prst="wedgeEllipseCallout">
            <a:avLst>
              <a:gd name="adj1" fmla="val -65106"/>
              <a:gd name="adj2" fmla="val 16500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參考生涯輔導紀錄手冊資料，親師生一起討論，依據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孩子學習表現、專長、興趣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等，並且考量想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升讀學校的入學條件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，初步完成個人升學規劃。</a:t>
            </a: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BBA4B896-E68F-4190-BC58-2A5C6EDF3946}"/>
              </a:ext>
            </a:extLst>
          </p:cNvPr>
          <p:cNvGrpSpPr>
            <a:grpSpLocks/>
          </p:cNvGrpSpPr>
          <p:nvPr/>
        </p:nvGrpSpPr>
        <p:grpSpPr bwMode="auto">
          <a:xfrm>
            <a:off x="2388679" y="887531"/>
            <a:ext cx="7669336" cy="5510213"/>
            <a:chOff x="1665536" y="1381059"/>
            <a:chExt cx="5760194" cy="5509751"/>
          </a:xfrm>
        </p:grpSpPr>
        <p:pic>
          <p:nvPicPr>
            <p:cNvPr id="8" name="Picture 3">
              <a:extLst>
                <a:ext uri="{FF2B5EF4-FFF2-40B4-BE49-F238E27FC236}">
                  <a16:creationId xmlns:a16="http://schemas.microsoft.com/office/drawing/2014/main" id="{CD1912E6-268D-4B23-AC9B-CC6F12F565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665536" y="1381059"/>
              <a:ext cx="5760194" cy="5509751"/>
            </a:xfrm>
            <a:prstGeom prst="rect">
              <a:avLst/>
            </a:prstGeom>
            <a:noFill/>
            <a:ln>
              <a:noFill/>
            </a:ln>
            <a:effectLst>
              <a:glow rad="63500">
                <a:schemeClr val="accent4">
                  <a:satMod val="175000"/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7FA6459D-A8AC-4D63-8EF2-E500A878C26A}"/>
                </a:ext>
              </a:extLst>
            </p:cNvPr>
            <p:cNvSpPr/>
            <p:nvPr/>
          </p:nvSpPr>
          <p:spPr bwMode="auto">
            <a:xfrm>
              <a:off x="1763947" y="2077914"/>
              <a:ext cx="838077" cy="431764"/>
            </a:xfrm>
            <a:prstGeom prst="rect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新細明體"/>
                <a:cs typeface="+mn-cs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1631254-0634-44CF-807F-BDCF94334479}"/>
                </a:ext>
              </a:extLst>
            </p:cNvPr>
            <p:cNvSpPr/>
            <p:nvPr/>
          </p:nvSpPr>
          <p:spPr bwMode="auto">
            <a:xfrm>
              <a:off x="1765533" y="3284312"/>
              <a:ext cx="838077" cy="431764"/>
            </a:xfrm>
            <a:prstGeom prst="rect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新細明體"/>
                <a:cs typeface="+mn-cs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BABBC2D-9495-426A-A60B-08EB9661E07D}"/>
                </a:ext>
              </a:extLst>
            </p:cNvPr>
            <p:cNvSpPr/>
            <p:nvPr/>
          </p:nvSpPr>
          <p:spPr bwMode="auto">
            <a:xfrm>
              <a:off x="1763947" y="4328800"/>
              <a:ext cx="838077" cy="669869"/>
            </a:xfrm>
            <a:prstGeom prst="rect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新細明體"/>
                <a:cs typeface="+mn-cs"/>
              </a:endParaRPr>
            </a:p>
          </p:txBody>
        </p:sp>
      </p:grpSp>
      <p:pic>
        <p:nvPicPr>
          <p:cNvPr id="4" name="圖片 3">
            <a:extLst>
              <a:ext uri="{FF2B5EF4-FFF2-40B4-BE49-F238E27FC236}">
                <a16:creationId xmlns:a16="http://schemas.microsoft.com/office/drawing/2014/main" id="{FD9459AF-79F1-D74D-7576-9748BF95585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9" t="75901" r="51923" b="15255"/>
          <a:stretch/>
        </p:blipFill>
        <p:spPr>
          <a:xfrm>
            <a:off x="1407337" y="4691420"/>
            <a:ext cx="9773878" cy="21234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13289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圖片 1">
            <a:extLst>
              <a:ext uri="{FF2B5EF4-FFF2-40B4-BE49-F238E27FC236}">
                <a16:creationId xmlns:a16="http://schemas.microsoft.com/office/drawing/2014/main" id="{71CB1812-8C19-4236-8750-C8037B2FA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114" y="1"/>
            <a:ext cx="9132887" cy="678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F289DA01-764C-4361-85B3-BD04C97D4F38}"/>
              </a:ext>
            </a:extLst>
          </p:cNvPr>
          <p:cNvSpPr/>
          <p:nvPr/>
        </p:nvSpPr>
        <p:spPr>
          <a:xfrm>
            <a:off x="6528049" y="2636839"/>
            <a:ext cx="3914528" cy="180022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適性輔導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b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    生涯發展規劃建議</a:t>
            </a:r>
            <a:b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志願數太少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圓角矩形 8">
            <a:extLst>
              <a:ext uri="{FF2B5EF4-FFF2-40B4-BE49-F238E27FC236}">
                <a16:creationId xmlns:a16="http://schemas.microsoft.com/office/drawing/2014/main" id="{A0D2D391-2794-4025-9D32-63D14410D95C}"/>
              </a:ext>
            </a:extLst>
          </p:cNvPr>
          <p:cNvSpPr/>
          <p:nvPr/>
        </p:nvSpPr>
        <p:spPr>
          <a:xfrm>
            <a:off x="5686426" y="1679576"/>
            <a:ext cx="415925" cy="238125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5DACF692-E72E-492C-BEC5-3E512E5CB48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648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D6D41D6-3351-4D43-8B44-8E3C46E5C22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176120" y="260649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新細明體" pitchFamily="18" charset="-120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1929913"/>
      </p:ext>
    </p:extLst>
  </p:cSld>
  <p:clrMapOvr>
    <a:masterClrMapping/>
  </p:clrMapOvr>
  <p:transition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圓角 1">
            <a:extLst>
              <a:ext uri="{FF2B5EF4-FFF2-40B4-BE49-F238E27FC236}">
                <a16:creationId xmlns:a16="http://schemas.microsoft.com/office/drawing/2014/main" id="{76BDAA30-D711-0CAF-2477-A08DEC30CCC9}"/>
              </a:ext>
            </a:extLst>
          </p:cNvPr>
          <p:cNvSpPr/>
          <p:nvPr/>
        </p:nvSpPr>
        <p:spPr bwMode="auto">
          <a:xfrm>
            <a:off x="1271463" y="5069817"/>
            <a:ext cx="9649074" cy="1497535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3DB78F88-5B73-3AAD-11BE-B9F428DF8641}"/>
              </a:ext>
            </a:extLst>
          </p:cNvPr>
          <p:cNvSpPr/>
          <p:nvPr/>
        </p:nvSpPr>
        <p:spPr bwMode="auto">
          <a:xfrm>
            <a:off x="1271463" y="1428750"/>
            <a:ext cx="9649073" cy="2463031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grpSp>
        <p:nvGrpSpPr>
          <p:cNvPr id="155650" name="群組 4"/>
          <p:cNvGrpSpPr>
            <a:grpSpLocks/>
          </p:cNvGrpSpPr>
          <p:nvPr/>
        </p:nvGrpSpPr>
        <p:grpSpPr bwMode="auto"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6" name="圓角矩形 5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marL="0" marR="0" lvl="0" indent="0" algn="ctr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多元學習表現</a:t>
              </a:r>
            </a:p>
          </p:txBody>
        </p:sp>
      </p:grpSp>
      <p:grpSp>
        <p:nvGrpSpPr>
          <p:cNvPr id="155651" name="群組 7"/>
          <p:cNvGrpSpPr>
            <a:grpSpLocks/>
          </p:cNvGrpSpPr>
          <p:nvPr/>
        </p:nvGrpSpPr>
        <p:grpSpPr bwMode="auto"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marR="0" lvl="1" indent="-228600" algn="ctr" defTabSz="1066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採計</a:t>
              </a:r>
              <a:r>
                <a:rPr kumimoji="1" lang="en-US" altLang="zh-TW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35</a:t>
              </a: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分</a:t>
              </a:r>
              <a:endPara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endParaRPr>
            </a:p>
            <a:p>
              <a:pPr marL="228600" marR="0" lvl="1" indent="-228600" algn="ctr" defTabSz="1066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總分</a:t>
              </a:r>
              <a:r>
                <a:rPr kumimoji="1" lang="en-US" altLang="zh-TW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42</a:t>
              </a: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分</a:t>
              </a: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7126288" y="518002"/>
            <a:ext cx="3429024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均衡學習：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9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分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  <p:sp>
        <p:nvSpPr>
          <p:cNvPr id="155655" name="Text Box 25"/>
          <p:cNvSpPr txBox="1">
            <a:spLocks noChangeArrowheads="1"/>
          </p:cNvSpPr>
          <p:nvPr/>
        </p:nvSpPr>
        <p:spPr bwMode="auto">
          <a:xfrm>
            <a:off x="1271464" y="1387475"/>
            <a:ext cx="9649072" cy="2603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1938" marR="0" lvl="0" indent="-261938" algn="l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107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學年度以前入學：基本條件為國中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健體、藝文、綜合領域五學期平均成績達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60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分以上者各得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3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分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。</a:t>
            </a:r>
            <a:endParaRPr kumimoji="1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261938" marR="0" lvl="0" indent="-261938" algn="l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108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學年度以後入學：基本條件為國中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健體、藝術、綜合活動、科技領域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五學期平均成績達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60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分以上者，每個領域各得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3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分，最高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9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分。</a:t>
            </a:r>
            <a:endParaRPr kumimoji="1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  <p:grpSp>
        <p:nvGrpSpPr>
          <p:cNvPr id="155657" name="群組 4"/>
          <p:cNvGrpSpPr>
            <a:grpSpLocks/>
          </p:cNvGrpSpPr>
          <p:nvPr/>
        </p:nvGrpSpPr>
        <p:grpSpPr bwMode="auto">
          <a:xfrm>
            <a:off x="1524000" y="4069275"/>
            <a:ext cx="3786188" cy="857250"/>
            <a:chOff x="2389" y="1239"/>
            <a:chExt cx="2315099" cy="1266281"/>
          </a:xfrm>
        </p:grpSpPr>
        <p:sp>
          <p:nvSpPr>
            <p:cNvPr id="13" name="圓角矩形 12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圓角矩形 4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marL="0" marR="0" lvl="0" indent="0" algn="ctr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多元學習表現</a:t>
              </a:r>
            </a:p>
          </p:txBody>
        </p:sp>
      </p:grpSp>
      <p:grpSp>
        <p:nvGrpSpPr>
          <p:cNvPr id="155658" name="群組 7"/>
          <p:cNvGrpSpPr>
            <a:grpSpLocks/>
          </p:cNvGrpSpPr>
          <p:nvPr/>
        </p:nvGrpSpPr>
        <p:grpSpPr bwMode="auto">
          <a:xfrm>
            <a:off x="5317640" y="3933056"/>
            <a:ext cx="1857375" cy="1071562"/>
            <a:chOff x="2103175" y="-428010"/>
            <a:chExt cx="2040083" cy="1267522"/>
          </a:xfrm>
        </p:grpSpPr>
        <p:sp>
          <p:nvSpPr>
            <p:cNvPr id="16" name="向右箭號 15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向右箭號 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marR="0" lvl="1" indent="-228600" algn="ctr" defTabSz="1066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採計</a:t>
              </a:r>
              <a:r>
                <a:rPr kumimoji="1" lang="en-US" altLang="zh-TW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35</a:t>
              </a: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分</a:t>
              </a:r>
              <a:endPara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endParaRPr>
            </a:p>
            <a:p>
              <a:pPr marL="228600" marR="0" lvl="1" indent="-228600" algn="ctr" defTabSz="1066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總分</a:t>
              </a:r>
              <a:r>
                <a:rPr kumimoji="1" lang="en-US" altLang="zh-TW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42</a:t>
              </a: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分</a:t>
              </a:r>
            </a:p>
          </p:txBody>
        </p:sp>
      </p:grpSp>
      <p:sp>
        <p:nvSpPr>
          <p:cNvPr id="18" name="文字方塊 17"/>
          <p:cNvSpPr txBox="1"/>
          <p:nvPr/>
        </p:nvSpPr>
        <p:spPr>
          <a:xfrm>
            <a:off x="7214007" y="4102093"/>
            <a:ext cx="3500462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品德表現：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10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分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1271464" y="4995510"/>
            <a:ext cx="9649072" cy="1571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大功每次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4.5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分，記功每次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1.5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分，</a:t>
            </a:r>
            <a:endParaRPr kumimoji="1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 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嘉獎每次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0.5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最高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6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銷過後，無記過或二次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含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警告以下者得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6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636470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圓角 1">
            <a:extLst>
              <a:ext uri="{FF2B5EF4-FFF2-40B4-BE49-F238E27FC236}">
                <a16:creationId xmlns:a16="http://schemas.microsoft.com/office/drawing/2014/main" id="{0AC86029-D4A1-1690-CFD0-A893797A91A4}"/>
              </a:ext>
            </a:extLst>
          </p:cNvPr>
          <p:cNvSpPr/>
          <p:nvPr/>
        </p:nvSpPr>
        <p:spPr bwMode="auto">
          <a:xfrm>
            <a:off x="445608" y="1603375"/>
            <a:ext cx="11391425" cy="5134144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grpSp>
        <p:nvGrpSpPr>
          <p:cNvPr id="173058" name="群組 4">
            <a:extLst>
              <a:ext uri="{FF2B5EF4-FFF2-40B4-BE49-F238E27FC236}">
                <a16:creationId xmlns:a16="http://schemas.microsoft.com/office/drawing/2014/main" id="{C88FD7EF-A6B4-4535-8249-C420D33AD3B8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>
                <a:ext uri="{FF2B5EF4-FFF2-40B4-BE49-F238E27FC236}">
                  <a16:creationId xmlns:a16="http://schemas.microsoft.com/office/drawing/2014/main" id="{31240520-5D15-47BD-8171-24D2147572DC}"/>
                </a:ext>
              </a:extLst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>
                <a:ext uri="{FF2B5EF4-FFF2-40B4-BE49-F238E27FC236}">
                  <a16:creationId xmlns:a16="http://schemas.microsoft.com/office/drawing/2014/main" id="{CEE1C92C-F215-4C76-9CC6-B6D50FF5C50B}"/>
                </a:ext>
              </a:extLst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marL="0" marR="0" lvl="0" indent="0" algn="ctr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多元學習表現</a:t>
              </a:r>
            </a:p>
          </p:txBody>
        </p:sp>
      </p:grpSp>
      <p:grpSp>
        <p:nvGrpSpPr>
          <p:cNvPr id="173059" name="群組 7">
            <a:extLst>
              <a:ext uri="{FF2B5EF4-FFF2-40B4-BE49-F238E27FC236}">
                <a16:creationId xmlns:a16="http://schemas.microsoft.com/office/drawing/2014/main" id="{A0298345-10FB-4BB1-98AE-BF5F48AC1498}"/>
              </a:ext>
            </a:extLst>
          </p:cNvPr>
          <p:cNvGrpSpPr>
            <a:grpSpLocks/>
          </p:cNvGrpSpPr>
          <p:nvPr/>
        </p:nvGrpSpPr>
        <p:grpSpPr bwMode="auto"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>
                <a:ext uri="{FF2B5EF4-FFF2-40B4-BE49-F238E27FC236}">
                  <a16:creationId xmlns:a16="http://schemas.microsoft.com/office/drawing/2014/main" id="{E2E9AD6A-24DC-4D4F-9A95-C2B16FAEF4EA}"/>
                </a:ext>
              </a:extLst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>
                <a:ext uri="{FF2B5EF4-FFF2-40B4-BE49-F238E27FC236}">
                  <a16:creationId xmlns:a16="http://schemas.microsoft.com/office/drawing/2014/main" id="{A97EFB3D-BE39-4B4F-9B63-D188C737605F}"/>
                </a:ext>
              </a:extLst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marR="0" lvl="1" indent="-228600" algn="ctr" defTabSz="1066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採計</a:t>
              </a:r>
              <a:r>
                <a:rPr kumimoji="1" lang="en-US" altLang="zh-TW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35</a:t>
              </a: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分</a:t>
              </a:r>
              <a:endPara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endParaRPr>
            </a:p>
            <a:p>
              <a:pPr marL="228600" marR="0" lvl="1" indent="-228600" algn="ctr" defTabSz="1066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總分</a:t>
              </a:r>
              <a:r>
                <a:rPr kumimoji="1" lang="en-US" altLang="zh-TW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42</a:t>
              </a: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分</a:t>
              </a: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0EE84B9-6F3B-4D7E-A1E6-AA3016F0DAD4}"/>
              </a:ext>
            </a:extLst>
          </p:cNvPr>
          <p:cNvSpPr txBox="1"/>
          <p:nvPr/>
        </p:nvSpPr>
        <p:spPr>
          <a:xfrm>
            <a:off x="7024694" y="571481"/>
            <a:ext cx="3500462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服務表現：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10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分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0884DD4D-74B0-4EB6-B114-A41301D26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7522" y="1614976"/>
            <a:ext cx="10282658" cy="4034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90000" tIns="46800" rIns="90000" bIns="46800">
            <a:spAutoFit/>
          </a:bodyPr>
          <a:lstStyle/>
          <a:p>
            <a:pPr marL="357188" marR="0" lvl="0" indent="-3571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擔任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C33F7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班級內幹部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、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C33F7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自治市幹部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及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C33F7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社團幹部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任滿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1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學期，經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C33F7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考核表現優良者得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3C33F7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2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C33F7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分</a:t>
            </a:r>
            <a:b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3C33F7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</a:b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(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上限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4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分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)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志願服務學習時數，每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1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小時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0.3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分。</a:t>
            </a:r>
            <a:b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</a:b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 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(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未滿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1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小時不計分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)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。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新細明體" charset="0"/>
            </a:endParaRPr>
          </a:p>
          <a:p>
            <a:pPr marL="357188" marR="0" lvl="0" indent="-3571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擔任班級或學生幹部及志願服務學習時數得合併計分：</a:t>
            </a:r>
            <a:b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</a:b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          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3319F5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20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19F5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小時≦志願服務≦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3319F5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34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19F5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小時</a:t>
            </a:r>
            <a:b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3319F5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</a:b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19F5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3319F5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(6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分除以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0.3=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20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小時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3319F5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charset="0"/>
              </a:rPr>
              <a:t> 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(10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分除以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0.3 =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34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小時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</a:t>
            </a:r>
            <a:endParaRPr kumimoji="1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新細明體" charset="0"/>
            </a:endParaRPr>
          </a:p>
        </p:txBody>
      </p:sp>
      <p:sp>
        <p:nvSpPr>
          <p:cNvPr id="173064" name="投影片編號版面配置區 12">
            <a:extLst>
              <a:ext uri="{FF2B5EF4-FFF2-40B4-BE49-F238E27FC236}">
                <a16:creationId xmlns:a16="http://schemas.microsoft.com/office/drawing/2014/main" id="{AD4DFA3B-DB7A-45AD-93BE-B509E27AC4C9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E132C4-4026-4617-86F4-04969F5316BE}" type="slidenum">
              <a:rPr kumimoji="1" lang="zh-TW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1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207568" y="5644258"/>
            <a:ext cx="8003232" cy="1077218"/>
          </a:xfrm>
          <a:prstGeom prst="rect">
            <a:avLst/>
          </a:prstGeom>
          <a:solidFill>
            <a:srgbClr val="99FFCC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若有報考五專同學，志工服務時數會需要更多才能達滿分，詳細請參照五專招生簡章。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164546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7" descr="Capture_2016_03_01_21_08_23_62">
            <a:extLst>
              <a:ext uri="{FF2B5EF4-FFF2-40B4-BE49-F238E27FC236}">
                <a16:creationId xmlns:a16="http://schemas.microsoft.com/office/drawing/2014/main" id="{4D1BAE5C-488A-4195-A057-9A585718B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6918" name="Text Box 6">
            <a:extLst>
              <a:ext uri="{FF2B5EF4-FFF2-40B4-BE49-F238E27FC236}">
                <a16:creationId xmlns:a16="http://schemas.microsoft.com/office/drawing/2014/main" id="{89778C45-D28A-4528-9D0C-D53DE087A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9601" y="4941888"/>
            <a:ext cx="2663825" cy="15696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個別序位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80.12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％</a:t>
            </a:r>
            <a:r>
              <a:rPr kumimoji="0" lang="en-US" altLang="zh-TW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~100</a:t>
            </a: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％</a:t>
            </a:r>
            <a:endParaRPr kumimoji="0" lang="en-US" altLang="zh-TW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22317~27852</a:t>
            </a:r>
          </a:p>
        </p:txBody>
      </p:sp>
      <p:sp>
        <p:nvSpPr>
          <p:cNvPr id="174085" name="Rectangle 6">
            <a:extLst>
              <a:ext uri="{FF2B5EF4-FFF2-40B4-BE49-F238E27FC236}">
                <a16:creationId xmlns:a16="http://schemas.microsoft.com/office/drawing/2014/main" id="{837C714E-3CC6-439D-9445-14C0C2385F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5713" y="549275"/>
            <a:ext cx="1390650" cy="2159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6" name="圓角矩形 5">
            <a:extLst>
              <a:ext uri="{FF2B5EF4-FFF2-40B4-BE49-F238E27FC236}">
                <a16:creationId xmlns:a16="http://schemas.microsoft.com/office/drawing/2014/main" id="{36E34BA1-242F-4C50-9ACF-66BD071CA47E}"/>
              </a:ext>
            </a:extLst>
          </p:cNvPr>
          <p:cNvSpPr/>
          <p:nvPr/>
        </p:nvSpPr>
        <p:spPr>
          <a:xfrm>
            <a:off x="5641976" y="3144838"/>
            <a:ext cx="415925" cy="1797050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</p:txBody>
      </p:sp>
      <p:sp>
        <p:nvSpPr>
          <p:cNvPr id="7" name="圓角矩形 6">
            <a:extLst>
              <a:ext uri="{FF2B5EF4-FFF2-40B4-BE49-F238E27FC236}">
                <a16:creationId xmlns:a16="http://schemas.microsoft.com/office/drawing/2014/main" id="{D0508C20-DDF1-466A-99E5-E23BBF2F5C5E}"/>
              </a:ext>
            </a:extLst>
          </p:cNvPr>
          <p:cNvSpPr/>
          <p:nvPr/>
        </p:nvSpPr>
        <p:spPr>
          <a:xfrm>
            <a:off x="5629276" y="4941889"/>
            <a:ext cx="415925" cy="287337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</p:txBody>
      </p:sp>
      <p:sp>
        <p:nvSpPr>
          <p:cNvPr id="8" name="圓角矩形 7">
            <a:extLst>
              <a:ext uri="{FF2B5EF4-FFF2-40B4-BE49-F238E27FC236}">
                <a16:creationId xmlns:a16="http://schemas.microsoft.com/office/drawing/2014/main" id="{E3CB6C3D-0375-4828-9E18-D63A72AA26C4}"/>
              </a:ext>
            </a:extLst>
          </p:cNvPr>
          <p:cNvSpPr/>
          <p:nvPr/>
        </p:nvSpPr>
        <p:spPr>
          <a:xfrm>
            <a:off x="5629276" y="5254626"/>
            <a:ext cx="415925" cy="1624013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</p:txBody>
      </p:sp>
      <p:sp>
        <p:nvSpPr>
          <p:cNvPr id="9" name="圓角矩形 8">
            <a:extLst>
              <a:ext uri="{FF2B5EF4-FFF2-40B4-BE49-F238E27FC236}">
                <a16:creationId xmlns:a16="http://schemas.microsoft.com/office/drawing/2014/main" id="{966742E8-2841-419E-87C3-F28F4685A2BC}"/>
              </a:ext>
            </a:extLst>
          </p:cNvPr>
          <p:cNvSpPr/>
          <p:nvPr/>
        </p:nvSpPr>
        <p:spPr>
          <a:xfrm>
            <a:off x="10155239" y="1628776"/>
            <a:ext cx="414337" cy="1223963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</p:txBody>
      </p:sp>
      <p:sp>
        <p:nvSpPr>
          <p:cNvPr id="174090" name="Rectangle 6">
            <a:extLst>
              <a:ext uri="{FF2B5EF4-FFF2-40B4-BE49-F238E27FC236}">
                <a16:creationId xmlns:a16="http://schemas.microsoft.com/office/drawing/2014/main" id="{BE4EA82B-A0AC-4FA0-9C8B-DB359078C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4463" y="549275"/>
            <a:ext cx="1390650" cy="2159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B467078C-9181-4D8F-884A-223543FA18D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648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新細明體" pitchFamily="18" charset="-120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3167527"/>
      </p:ext>
    </p:extLst>
  </p:cSld>
  <p:clrMapOvr>
    <a:masterClrMapping/>
  </p:clrMapOvr>
  <p:transition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698" name="群組 4"/>
          <p:cNvGrpSpPr>
            <a:grpSpLocks/>
          </p:cNvGrpSpPr>
          <p:nvPr/>
        </p:nvGrpSpPr>
        <p:grpSpPr bwMode="auto"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6" name="圓角矩形 5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marL="0" marR="0" lvl="0" indent="0" algn="ctr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多元學習表現</a:t>
              </a:r>
            </a:p>
          </p:txBody>
        </p:sp>
      </p:grpSp>
      <p:grpSp>
        <p:nvGrpSpPr>
          <p:cNvPr id="157699" name="群組 7"/>
          <p:cNvGrpSpPr>
            <a:grpSpLocks/>
          </p:cNvGrpSpPr>
          <p:nvPr/>
        </p:nvGrpSpPr>
        <p:grpSpPr bwMode="auto"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marR="0" lvl="1" indent="-228600" algn="ctr" defTabSz="1066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採計</a:t>
              </a:r>
              <a:r>
                <a:rPr kumimoji="1" lang="en-US" altLang="zh-TW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35</a:t>
              </a: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分</a:t>
              </a:r>
              <a:endPara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endParaRPr>
            </a:p>
            <a:p>
              <a:pPr marL="228600" marR="0" lvl="1" indent="-228600" algn="ctr" defTabSz="1066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總分</a:t>
              </a:r>
              <a:r>
                <a:rPr kumimoji="1" lang="en-US" altLang="zh-TW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42</a:t>
              </a: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分</a:t>
              </a: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7024694" y="571481"/>
            <a:ext cx="321471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才藝表現：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5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分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  <p:sp>
        <p:nvSpPr>
          <p:cNvPr id="157703" name="Text Box 12"/>
          <p:cNvSpPr txBox="1">
            <a:spLocks noChangeArrowheads="1"/>
          </p:cNvSpPr>
          <p:nvPr/>
        </p:nvSpPr>
        <p:spPr bwMode="auto">
          <a:xfrm>
            <a:off x="1666876" y="1857375"/>
            <a:ext cx="9325668" cy="3443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995C1F"/>
            </a:prstShdw>
          </a:effectLst>
        </p:spPr>
        <p:txBody>
          <a:bodyPr wrap="square" lIns="90000" tIns="46800" rIns="90000" bIns="4680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限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中央部會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、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教育主管機關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主辦或委託辦理者。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同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(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學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)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年度同項比賽擇優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1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次採計；</a:t>
            </a:r>
            <a:b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</a:b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同一事蹟、同一獎項不得重複採記積分。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團體賽：依個人賽積分折半計算。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963944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178" name="群組 4">
            <a:extLst>
              <a:ext uri="{FF2B5EF4-FFF2-40B4-BE49-F238E27FC236}">
                <a16:creationId xmlns:a16="http://schemas.microsoft.com/office/drawing/2014/main" id="{A2F150C0-7C7A-4819-B93D-F1AAF5473F2D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>
                <a:ext uri="{FF2B5EF4-FFF2-40B4-BE49-F238E27FC236}">
                  <a16:creationId xmlns:a16="http://schemas.microsoft.com/office/drawing/2014/main" id="{7FA06A21-16C6-4478-A7FF-F29B22318460}"/>
                </a:ext>
              </a:extLst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>
                <a:ext uri="{FF2B5EF4-FFF2-40B4-BE49-F238E27FC236}">
                  <a16:creationId xmlns:a16="http://schemas.microsoft.com/office/drawing/2014/main" id="{4A1446E5-ED18-4FD5-AAB5-9DD28B05A9E2}"/>
                </a:ext>
              </a:extLst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marL="0" marR="0" lvl="0" indent="0" algn="ctr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多元學習表現</a:t>
              </a:r>
            </a:p>
          </p:txBody>
        </p:sp>
      </p:grpSp>
      <p:grpSp>
        <p:nvGrpSpPr>
          <p:cNvPr id="178179" name="群組 7">
            <a:extLst>
              <a:ext uri="{FF2B5EF4-FFF2-40B4-BE49-F238E27FC236}">
                <a16:creationId xmlns:a16="http://schemas.microsoft.com/office/drawing/2014/main" id="{1E2678DA-199B-4F2B-8F4E-0206457FB93A}"/>
              </a:ext>
            </a:extLst>
          </p:cNvPr>
          <p:cNvGrpSpPr>
            <a:grpSpLocks/>
          </p:cNvGrpSpPr>
          <p:nvPr/>
        </p:nvGrpSpPr>
        <p:grpSpPr bwMode="auto"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>
                <a:ext uri="{FF2B5EF4-FFF2-40B4-BE49-F238E27FC236}">
                  <a16:creationId xmlns:a16="http://schemas.microsoft.com/office/drawing/2014/main" id="{BA80CE27-B769-4C82-81BF-9CD5AE212434}"/>
                </a:ext>
              </a:extLst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>
                <a:ext uri="{FF2B5EF4-FFF2-40B4-BE49-F238E27FC236}">
                  <a16:creationId xmlns:a16="http://schemas.microsoft.com/office/drawing/2014/main" id="{729EF687-29C2-4210-A003-118C6DDF6707}"/>
                </a:ext>
              </a:extLst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marR="0" lvl="1" indent="-228600" algn="ctr" defTabSz="1066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採計</a:t>
              </a:r>
              <a:r>
                <a:rPr kumimoji="1" lang="en-US" altLang="zh-TW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35</a:t>
              </a: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分</a:t>
              </a:r>
              <a:endPara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endParaRPr>
            </a:p>
            <a:p>
              <a:pPr marL="228600" marR="0" lvl="1" indent="-228600" algn="ctr" defTabSz="1066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總分</a:t>
              </a:r>
              <a:r>
                <a:rPr kumimoji="1" lang="en-US" altLang="zh-TW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42</a:t>
              </a: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分</a:t>
              </a: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238F03F6-60D0-4903-8CEB-B5AACCEF22F3}"/>
              </a:ext>
            </a:extLst>
          </p:cNvPr>
          <p:cNvSpPr txBox="1"/>
          <p:nvPr/>
        </p:nvSpPr>
        <p:spPr>
          <a:xfrm>
            <a:off x="7024694" y="571481"/>
            <a:ext cx="321471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體適能：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6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分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  <p:pic>
        <p:nvPicPr>
          <p:cNvPr id="178184" name="Picture 2" descr="坐姿體前彎">
            <a:extLst>
              <a:ext uri="{FF2B5EF4-FFF2-40B4-BE49-F238E27FC236}">
                <a16:creationId xmlns:a16="http://schemas.microsoft.com/office/drawing/2014/main" id="{75A456A0-584C-4C42-B257-FDE4E98F7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063" y="4643439"/>
            <a:ext cx="200025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85" name="Picture 4" descr="800公尺跑走照片">
            <a:extLst>
              <a:ext uri="{FF2B5EF4-FFF2-40B4-BE49-F238E27FC236}">
                <a16:creationId xmlns:a16="http://schemas.microsoft.com/office/drawing/2014/main" id="{A5B80BF1-1D54-47BF-98D7-A8892F9AC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7263" y="4608513"/>
            <a:ext cx="2038350" cy="153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6" name="投影片編號版面配置區 15">
            <a:extLst>
              <a:ext uri="{FF2B5EF4-FFF2-40B4-BE49-F238E27FC236}">
                <a16:creationId xmlns:a16="http://schemas.microsoft.com/office/drawing/2014/main" id="{39EEC8CD-13C2-45E7-8570-A5E32356CBFF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84B096-A588-4D09-866F-E9E466796ABF}" type="slidenum">
              <a:rPr kumimoji="1" lang="zh-TW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1" lang="en-US" altLang="zh-TW" sz="14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新細明體" pitchFamily="18" charset="-120"/>
              <a:cs typeface="+mn-cs"/>
            </a:endParaRPr>
          </a:p>
        </p:txBody>
      </p:sp>
      <p:pic>
        <p:nvPicPr>
          <p:cNvPr id="178187" name="Picture 2" descr="立定跳遠">
            <a:extLst>
              <a:ext uri="{FF2B5EF4-FFF2-40B4-BE49-F238E27FC236}">
                <a16:creationId xmlns:a16="http://schemas.microsoft.com/office/drawing/2014/main" id="{4CABA990-F9A5-4477-94DA-714A1924B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614" y="4635501"/>
            <a:ext cx="2079625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1">
            <a:extLst>
              <a:ext uri="{FF2B5EF4-FFF2-40B4-BE49-F238E27FC236}">
                <a16:creationId xmlns:a16="http://schemas.microsoft.com/office/drawing/2014/main" id="{2AA189C7-2517-4602-B7D6-793131FED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8027" y="1517076"/>
            <a:ext cx="9433173" cy="3046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各單項包括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1.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肌耐力、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2.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柔軟度、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3.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瞬發力、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4.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心肺耐力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等，</a:t>
            </a:r>
            <a:b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</a:b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  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單項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門檻達標準者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得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6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分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。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身心障礙、重大疾病、體弱或因故無法測試者特殊學生等依教育部相關辦法辦理。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 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F15B3EA1-01F5-4875-814D-406614D2DF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8026" y="4635501"/>
            <a:ext cx="2448751" cy="15081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014662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770" name="群組 4"/>
          <p:cNvGrpSpPr>
            <a:grpSpLocks/>
          </p:cNvGrpSpPr>
          <p:nvPr/>
        </p:nvGrpSpPr>
        <p:grpSpPr bwMode="auto"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6" name="圓角矩形 5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marL="0" marR="0" lvl="0" indent="0" algn="ctr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多元學習表現</a:t>
              </a:r>
            </a:p>
          </p:txBody>
        </p:sp>
      </p:grpSp>
      <p:grpSp>
        <p:nvGrpSpPr>
          <p:cNvPr id="160771" name="群組 7"/>
          <p:cNvGrpSpPr>
            <a:grpSpLocks/>
          </p:cNvGrpSpPr>
          <p:nvPr/>
        </p:nvGrpSpPr>
        <p:grpSpPr bwMode="auto"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marR="0" lvl="1" indent="-228600" algn="ctr" defTabSz="1066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採計</a:t>
              </a:r>
              <a:r>
                <a:rPr kumimoji="1" lang="en-US" altLang="zh-TW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35</a:t>
              </a: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分</a:t>
              </a:r>
              <a:endPara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endParaRPr>
            </a:p>
            <a:p>
              <a:pPr marL="228600" marR="0" lvl="1" indent="-228600" algn="ctr" defTabSz="1066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總分</a:t>
              </a:r>
              <a:r>
                <a:rPr kumimoji="1" lang="en-US" altLang="zh-TW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42</a:t>
              </a: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7375E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分</a:t>
              </a: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7024694" y="571481"/>
            <a:ext cx="432789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本土語言認證：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2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分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  <p:sp>
        <p:nvSpPr>
          <p:cNvPr id="160775" name="矩形 11"/>
          <p:cNvSpPr>
            <a:spLocks noChangeArrowheads="1"/>
          </p:cNvSpPr>
          <p:nvPr/>
        </p:nvSpPr>
        <p:spPr bwMode="auto">
          <a:xfrm>
            <a:off x="1524000" y="2178051"/>
            <a:ext cx="910850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原住民族語言能力認證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：原住民族委員會主辦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客語能力認證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：客家委員會主辦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閩南語語言能力認證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：教育部主辦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單項通過者得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2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分。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357259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0"/>
          <p:cNvGrpSpPr>
            <a:grpSpLocks/>
          </p:cNvGrpSpPr>
          <p:nvPr/>
        </p:nvGrpSpPr>
        <p:grpSpPr bwMode="auto">
          <a:xfrm>
            <a:off x="6888088" y="224644"/>
            <a:ext cx="1656902" cy="1368003"/>
            <a:chOff x="2459051" y="3514890"/>
            <a:chExt cx="1630027" cy="1597677"/>
          </a:xfrm>
          <a:solidFill>
            <a:srgbClr val="88F2F2"/>
          </a:solidFill>
        </p:grpSpPr>
        <p:sp>
          <p:nvSpPr>
            <p:cNvPr id="20" name="向右箭號 19"/>
            <p:cNvSpPr/>
            <p:nvPr/>
          </p:nvSpPr>
          <p:spPr>
            <a:xfrm>
              <a:off x="2600730" y="3514890"/>
              <a:ext cx="1488348" cy="1597677"/>
            </a:xfrm>
            <a:prstGeom prst="rightArrow">
              <a:avLst>
                <a:gd name="adj1" fmla="val 75000"/>
                <a:gd name="adj2" fmla="val 50000"/>
              </a:avLst>
            </a:prstGeom>
            <a:grpFill/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向右箭號 4"/>
            <p:cNvSpPr/>
            <p:nvPr/>
          </p:nvSpPr>
          <p:spPr>
            <a:xfrm>
              <a:off x="2459051" y="3714997"/>
              <a:ext cx="1133440" cy="119746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0" marR="0" lvl="1" indent="0" algn="l" defTabSz="1066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新細明體"/>
                  <a:cs typeface="+mn-cs"/>
                </a:rPr>
                <a:t>  </a:t>
              </a:r>
              <a:r>
                <a:rPr kumimoji="0" lang="en-US" altLang="zh-TW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33</a:t>
              </a: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分</a:t>
              </a:r>
            </a:p>
          </p:txBody>
        </p:sp>
      </p:grpSp>
      <p:grpSp>
        <p:nvGrpSpPr>
          <p:cNvPr id="3" name="群組 16"/>
          <p:cNvGrpSpPr>
            <a:grpSpLocks/>
          </p:cNvGrpSpPr>
          <p:nvPr/>
        </p:nvGrpSpPr>
        <p:grpSpPr bwMode="auto">
          <a:xfrm>
            <a:off x="4502300" y="271761"/>
            <a:ext cx="2398713" cy="1295995"/>
            <a:chOff x="0" y="3514890"/>
            <a:chExt cx="2397866" cy="1597677"/>
          </a:xfrm>
          <a:solidFill>
            <a:srgbClr val="0000FF"/>
          </a:solidFill>
        </p:grpSpPr>
        <p:sp>
          <p:nvSpPr>
            <p:cNvPr id="18" name="圓角矩形 17"/>
            <p:cNvSpPr/>
            <p:nvPr/>
          </p:nvSpPr>
          <p:spPr>
            <a:xfrm>
              <a:off x="0" y="3514890"/>
              <a:ext cx="2397866" cy="159767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圓角矩形 6"/>
            <p:cNvSpPr/>
            <p:nvPr/>
          </p:nvSpPr>
          <p:spPr>
            <a:xfrm>
              <a:off x="77761" y="3592709"/>
              <a:ext cx="2242345" cy="144203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marL="0" marR="0" lvl="0" indent="0" algn="l" defTabSz="1600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教育會考</a:t>
              </a:r>
            </a:p>
          </p:txBody>
        </p:sp>
      </p:grpSp>
      <p:graphicFrame>
        <p:nvGraphicFramePr>
          <p:cNvPr id="225284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895532"/>
              </p:ext>
            </p:extLst>
          </p:nvPr>
        </p:nvGraphicFramePr>
        <p:xfrm>
          <a:off x="407368" y="1739097"/>
          <a:ext cx="11161240" cy="4537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88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9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2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25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</a:t>
                      </a:r>
                      <a:endParaRPr kumimoji="0" lang="zh-TW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BiauKai"/>
                      </a:endParaRPr>
                    </a:p>
                  </a:txBody>
                  <a:tcPr marL="91444" marR="91444" marT="45687" marB="45687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給分</a:t>
                      </a:r>
                      <a:endParaRPr kumimoji="0" lang="zh-TW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BiauKai"/>
                      </a:endParaRPr>
                    </a:p>
                  </a:txBody>
                  <a:tcPr marL="91444" marR="91444" marT="45687" marB="45687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說明</a:t>
                      </a:r>
                      <a:endParaRPr kumimoji="0" lang="zh-TW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BiauKai"/>
                      </a:endParaRPr>
                    </a:p>
                  </a:txBody>
                  <a:tcPr marL="91444" marR="91444" marT="45687" marB="45687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938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會考成績 </a:t>
                      </a:r>
                      <a:endParaRPr kumimoji="0" lang="zh-TW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BiauKai"/>
                      </a:endParaRPr>
                    </a:p>
                  </a:txBody>
                  <a:tcPr marL="91444" marR="91444" marT="45687" marB="45687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精熟每科</a:t>
                      </a:r>
                      <a:r>
                        <a:rPr kumimoji="0" lang="en-US" altLang="zh-TW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</a:t>
                      </a:r>
                      <a:endParaRPr kumimoji="0" lang="en-US" altLang="zh-TW" sz="3200" b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基礎每科</a:t>
                      </a:r>
                      <a:r>
                        <a:rPr kumimoji="0" lang="en-US" altLang="zh-TW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</a:t>
                      </a:r>
                      <a:endParaRPr kumimoji="0" lang="en-US" altLang="zh-TW" sz="3200" b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待加強每科</a:t>
                      </a:r>
                      <a:r>
                        <a:rPr kumimoji="0" lang="en-US" altLang="zh-TW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</a:t>
                      </a:r>
                      <a:endParaRPr kumimoji="0" lang="zh-TW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BiauKai"/>
                      </a:endParaRPr>
                    </a:p>
                  </a:txBody>
                  <a:tcPr marL="91444" marR="91444" marT="45687" marB="45687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單科上限</a:t>
                      </a:r>
                      <a:r>
                        <a:rPr kumimoji="0" lang="en-US" altLang="zh-TW" sz="3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分，五科</a:t>
                      </a:r>
                      <a:r>
                        <a:rPr kumimoji="0" lang="en-US" altLang="zh-TW" sz="3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國文、數學、英語、社會、自然</a:t>
                      </a:r>
                      <a:r>
                        <a:rPr kumimoji="0" lang="en-US" altLang="zh-TW" sz="3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上限</a:t>
                      </a:r>
                      <a:r>
                        <a:rPr kumimoji="0" lang="en-US" altLang="zh-TW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</a:t>
                      </a: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 </a:t>
                      </a:r>
                      <a:endParaRPr kumimoji="0" lang="zh-TW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BiauKai"/>
                      </a:endParaRPr>
                    </a:p>
                  </a:txBody>
                  <a:tcPr marL="91444" marR="91444" marT="45687" marB="45687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32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寫作測驗</a:t>
                      </a:r>
                      <a:endParaRPr kumimoji="0" lang="en-US" altLang="zh-TW" sz="3200" b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成績</a:t>
                      </a:r>
                      <a:endParaRPr kumimoji="0" lang="zh-TW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BiauKai"/>
                      </a:endParaRPr>
                    </a:p>
                  </a:txBody>
                  <a:tcPr marL="91444" marR="91444" marT="45687" marB="45687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kumimoji="0" lang="en-US" altLang="zh-TW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kumimoji="0" lang="en-US" altLang="zh-TW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級分  給</a:t>
                      </a:r>
                      <a:r>
                        <a:rPr kumimoji="0" lang="en-US" altLang="zh-TW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</a:t>
                      </a:r>
                      <a:endParaRPr kumimoji="0" lang="en-US" altLang="zh-TW" sz="3200" b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kumimoji="0" lang="en-US" altLang="zh-TW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級分        給</a:t>
                      </a:r>
                      <a:r>
                        <a:rPr kumimoji="0" lang="en-US" altLang="zh-TW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</a:t>
                      </a:r>
                      <a:endParaRPr kumimoji="0" lang="en-US" altLang="zh-TW" sz="3200" b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級分              給</a:t>
                      </a:r>
                      <a:r>
                        <a:rPr kumimoji="0" lang="en-US" altLang="zh-TW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</a:t>
                      </a:r>
                      <a:endParaRPr kumimoji="0" lang="zh-TW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BiauKai"/>
                      </a:endParaRPr>
                    </a:p>
                  </a:txBody>
                  <a:tcPr marL="91444" marR="91444" marT="45687" marB="45687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滿分</a:t>
                      </a:r>
                      <a:r>
                        <a:rPr kumimoji="0" lang="en-US" altLang="zh-TW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kumimoji="0" lang="zh-TW" altLang="en-US" sz="32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</a:t>
                      </a:r>
                      <a:endParaRPr kumimoji="0" lang="zh-TW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BiauKai"/>
                      </a:endParaRPr>
                    </a:p>
                  </a:txBody>
                  <a:tcPr marL="91444" marR="91444" marT="45687" marB="45687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647272461"/>
      </p:ext>
    </p:extLst>
  </p:cSld>
  <p:clrMapOvr>
    <a:masterClrMapping/>
  </p:clrMapOvr>
  <p:transition spd="slow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內容版面配置區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74679005"/>
              </p:ext>
            </p:extLst>
          </p:nvPr>
        </p:nvGraphicFramePr>
        <p:xfrm>
          <a:off x="1684338" y="836614"/>
          <a:ext cx="8983662" cy="5944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8" name="標題 1"/>
          <p:cNvSpPr>
            <a:spLocks noGrp="1"/>
          </p:cNvSpPr>
          <p:nvPr>
            <p:ph type="title" idx="4294967295"/>
          </p:nvPr>
        </p:nvSpPr>
        <p:spPr>
          <a:xfrm>
            <a:off x="1535906" y="313067"/>
            <a:ext cx="9120187" cy="5762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zh-TW" sz="38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116</a:t>
            </a:r>
            <a:r>
              <a:rPr lang="zh-TW" altLang="en-US" sz="38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年桃連區免試入學</a:t>
            </a:r>
            <a:r>
              <a:rPr lang="en-US" altLang="zh-TW" sz="38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-</a:t>
            </a:r>
            <a:r>
              <a:rPr lang="zh-TW" altLang="en-US" sz="38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同分超額比序步驟</a:t>
            </a:r>
          </a:p>
        </p:txBody>
      </p:sp>
      <p:sp>
        <p:nvSpPr>
          <p:cNvPr id="163844" name="文字方塊 6"/>
          <p:cNvSpPr txBox="1">
            <a:spLocks noChangeArrowheads="1"/>
          </p:cNvSpPr>
          <p:nvPr/>
        </p:nvSpPr>
        <p:spPr bwMode="auto">
          <a:xfrm>
            <a:off x="1687413" y="2227390"/>
            <a:ext cx="523220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１各項目加總總積分</a:t>
            </a:r>
          </a:p>
        </p:txBody>
      </p:sp>
      <p:sp>
        <p:nvSpPr>
          <p:cNvPr id="163845" name="文字方塊 7"/>
          <p:cNvSpPr txBox="1">
            <a:spLocks noChangeArrowheads="1"/>
          </p:cNvSpPr>
          <p:nvPr/>
        </p:nvSpPr>
        <p:spPr bwMode="auto">
          <a:xfrm>
            <a:off x="2280671" y="2220913"/>
            <a:ext cx="523220" cy="337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dirty="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２低收入戶學生優先</a:t>
            </a:r>
          </a:p>
        </p:txBody>
      </p:sp>
      <p:sp>
        <p:nvSpPr>
          <p:cNvPr id="163846" name="文字方塊 8"/>
          <p:cNvSpPr txBox="1">
            <a:spLocks noChangeArrowheads="1"/>
          </p:cNvSpPr>
          <p:nvPr/>
        </p:nvSpPr>
        <p:spPr bwMode="auto">
          <a:xfrm>
            <a:off x="2874972" y="2227390"/>
            <a:ext cx="523220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３適性輔導總積分</a:t>
            </a:r>
          </a:p>
        </p:txBody>
      </p:sp>
      <p:sp>
        <p:nvSpPr>
          <p:cNvPr id="163847" name="文字方塊 9"/>
          <p:cNvSpPr txBox="1">
            <a:spLocks noChangeArrowheads="1"/>
          </p:cNvSpPr>
          <p:nvPr/>
        </p:nvSpPr>
        <p:spPr bwMode="auto">
          <a:xfrm>
            <a:off x="3463230" y="2218659"/>
            <a:ext cx="523220" cy="315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dirty="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４多元學習表現總積分</a:t>
            </a:r>
          </a:p>
        </p:txBody>
      </p:sp>
      <p:sp>
        <p:nvSpPr>
          <p:cNvPr id="163848" name="文字方塊 10"/>
          <p:cNvSpPr txBox="1">
            <a:spLocks noChangeArrowheads="1"/>
          </p:cNvSpPr>
          <p:nvPr/>
        </p:nvSpPr>
        <p:spPr bwMode="auto">
          <a:xfrm>
            <a:off x="4047658" y="2227390"/>
            <a:ext cx="52322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５教育會考換算總積分</a:t>
            </a:r>
          </a:p>
        </p:txBody>
      </p:sp>
      <p:sp>
        <p:nvSpPr>
          <p:cNvPr id="163849" name="文字方塊 11"/>
          <p:cNvSpPr txBox="1">
            <a:spLocks noChangeArrowheads="1"/>
          </p:cNvSpPr>
          <p:nvPr/>
        </p:nvSpPr>
        <p:spPr bwMode="auto">
          <a:xfrm>
            <a:off x="4631884" y="2218659"/>
            <a:ext cx="523220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dirty="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６志願序積分</a:t>
            </a:r>
          </a:p>
        </p:txBody>
      </p:sp>
      <p:sp>
        <p:nvSpPr>
          <p:cNvPr id="163853" name="文字方塊 19"/>
          <p:cNvSpPr txBox="1">
            <a:spLocks noChangeArrowheads="1"/>
          </p:cNvSpPr>
          <p:nvPr/>
        </p:nvSpPr>
        <p:spPr bwMode="auto">
          <a:xfrm>
            <a:off x="5800057" y="2211715"/>
            <a:ext cx="52322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８教育會考國文科標示</a:t>
            </a:r>
          </a:p>
        </p:txBody>
      </p:sp>
      <p:sp>
        <p:nvSpPr>
          <p:cNvPr id="163854" name="文字方塊 20"/>
          <p:cNvSpPr txBox="1">
            <a:spLocks noChangeArrowheads="1"/>
          </p:cNvSpPr>
          <p:nvPr/>
        </p:nvSpPr>
        <p:spPr bwMode="auto">
          <a:xfrm>
            <a:off x="6389155" y="2212308"/>
            <a:ext cx="523220" cy="327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dirty="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９教育會考數學科標示</a:t>
            </a:r>
          </a:p>
        </p:txBody>
      </p:sp>
      <p:sp>
        <p:nvSpPr>
          <p:cNvPr id="163855" name="文字方塊 1"/>
          <p:cNvSpPr txBox="1">
            <a:spLocks noChangeArrowheads="1"/>
          </p:cNvSpPr>
          <p:nvPr/>
        </p:nvSpPr>
        <p:spPr bwMode="auto">
          <a:xfrm>
            <a:off x="1455738" y="-373063"/>
            <a:ext cx="1847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zh-TW" altLang="en-US"/>
          </a:p>
        </p:txBody>
      </p:sp>
      <p:graphicFrame>
        <p:nvGraphicFramePr>
          <p:cNvPr id="28726" name="Group 54"/>
          <p:cNvGraphicFramePr>
            <a:graphicFrameLocks noGrp="1"/>
          </p:cNvGraphicFramePr>
          <p:nvPr/>
        </p:nvGraphicFramePr>
        <p:xfrm>
          <a:off x="1547814" y="5876925"/>
          <a:ext cx="6108699" cy="904431"/>
        </p:xfrm>
        <a:graphic>
          <a:graphicData uri="http://schemas.openxmlformats.org/drawingml/2006/table">
            <a:tbl>
              <a:tblPr/>
              <a:tblGrid>
                <a:gridCol w="812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8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10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77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88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99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99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00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等級</a:t>
                      </a:r>
                      <a:b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</a:b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標示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A++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B++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點數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6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3" name="Group 54"/>
          <p:cNvGraphicFramePr>
            <a:graphicFrameLocks noGrp="1"/>
          </p:cNvGraphicFramePr>
          <p:nvPr/>
        </p:nvGraphicFramePr>
        <p:xfrm>
          <a:off x="1547814" y="1049338"/>
          <a:ext cx="6267449" cy="898652"/>
        </p:xfrm>
        <a:graphic>
          <a:graphicData uri="http://schemas.openxmlformats.org/drawingml/2006/table">
            <a:tbl>
              <a:tblPr/>
              <a:tblGrid>
                <a:gridCol w="780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7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84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1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00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各科成績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精熟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(A++,A+,A)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基礎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(B++,B+,B)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待加強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積分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6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3912" name="文字方塊 22"/>
          <p:cNvSpPr txBox="1">
            <a:spLocks noChangeArrowheads="1"/>
          </p:cNvSpPr>
          <p:nvPr/>
        </p:nvSpPr>
        <p:spPr bwMode="auto">
          <a:xfrm>
            <a:off x="7564001" y="2218976"/>
            <a:ext cx="523220" cy="3239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en-US" altLang="zh-TW" sz="2200" dirty="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11</a:t>
            </a:r>
            <a:r>
              <a:rPr lang="zh-TW" altLang="en-US" sz="2200" dirty="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教育會考社會科標示</a:t>
            </a:r>
          </a:p>
        </p:txBody>
      </p:sp>
      <p:sp>
        <p:nvSpPr>
          <p:cNvPr id="163910" name="文字方塊 23"/>
          <p:cNvSpPr txBox="1">
            <a:spLocks noChangeArrowheads="1"/>
          </p:cNvSpPr>
          <p:nvPr/>
        </p:nvSpPr>
        <p:spPr bwMode="auto">
          <a:xfrm>
            <a:off x="8146993" y="2212402"/>
            <a:ext cx="523220" cy="3270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en-US" altLang="zh-TW" sz="22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12</a:t>
            </a:r>
            <a:r>
              <a:rPr lang="zh-TW" altLang="en-US" sz="22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教育會考自然科標示</a:t>
            </a:r>
          </a:p>
        </p:txBody>
      </p:sp>
      <p:sp>
        <p:nvSpPr>
          <p:cNvPr id="163908" name="文字方塊 21"/>
          <p:cNvSpPr txBox="1">
            <a:spLocks noChangeArrowheads="1"/>
          </p:cNvSpPr>
          <p:nvPr/>
        </p:nvSpPr>
        <p:spPr bwMode="auto">
          <a:xfrm>
            <a:off x="6979099" y="2211715"/>
            <a:ext cx="523220" cy="3159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en-US" altLang="zh-TW" sz="22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10</a:t>
            </a:r>
            <a:r>
              <a:rPr lang="zh-TW" altLang="en-US" sz="22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教育會考英語科標示</a:t>
            </a:r>
          </a:p>
        </p:txBody>
      </p:sp>
      <p:sp>
        <p:nvSpPr>
          <p:cNvPr id="163906" name="文字方塊 24"/>
          <p:cNvSpPr txBox="1">
            <a:spLocks noChangeArrowheads="1"/>
          </p:cNvSpPr>
          <p:nvPr/>
        </p:nvSpPr>
        <p:spPr bwMode="auto">
          <a:xfrm rot="-5400000">
            <a:off x="9072096" y="4988720"/>
            <a:ext cx="52322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(A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&gt;A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&gt;A&gt; B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&gt;B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&gt;B&gt;C)</a:t>
            </a:r>
            <a:endParaRPr lang="en-US" altLang="zh-TW" sz="2200" b="1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BiauKai"/>
            </a:endParaRPr>
          </a:p>
        </p:txBody>
      </p:sp>
      <p:sp>
        <p:nvSpPr>
          <p:cNvPr id="163907" name="文字方塊 24"/>
          <p:cNvSpPr txBox="1">
            <a:spLocks noChangeArrowheads="1"/>
          </p:cNvSpPr>
          <p:nvPr/>
        </p:nvSpPr>
        <p:spPr bwMode="auto">
          <a:xfrm rot="-5400000">
            <a:off x="8937158" y="5431632"/>
            <a:ext cx="523220" cy="150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BiauKai"/>
              </a:rPr>
              <a:t>標示比序</a:t>
            </a:r>
            <a:endParaRPr lang="en-US" altLang="zh-TW" sz="2200" b="1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BiauKai"/>
            </a:endParaRPr>
          </a:p>
        </p:txBody>
      </p:sp>
      <p:sp>
        <p:nvSpPr>
          <p:cNvPr id="2" name="文字方塊 22"/>
          <p:cNvSpPr txBox="1">
            <a:spLocks noChangeArrowheads="1"/>
          </p:cNvSpPr>
          <p:nvPr/>
        </p:nvSpPr>
        <p:spPr bwMode="auto">
          <a:xfrm>
            <a:off x="5213832" y="1831976"/>
            <a:ext cx="523220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BiauKai"/>
              </a:rPr>
              <a:t>７教育會考成績等級標示總點數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90" name="Rectangle 966"/>
          <p:cNvSpPr>
            <a:spLocks noChangeArrowheads="1"/>
          </p:cNvSpPr>
          <p:nvPr/>
        </p:nvSpPr>
        <p:spPr bwMode="auto">
          <a:xfrm>
            <a:off x="1992314" y="765175"/>
            <a:ext cx="820737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spcBef>
                <a:spcPct val="20000"/>
              </a:spcBef>
              <a:buSzPct val="100000"/>
              <a:defRPr/>
            </a:pPr>
            <a:r>
              <a:rPr lang="zh-TW" altLang="en-US" sz="6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  <a:sym typeface="Arial" charset="0"/>
              </a:rPr>
              <a:t>七、五專入學簡介</a:t>
            </a:r>
            <a:endParaRPr lang="en-US" altLang="en-US" sz="6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+mj-cs"/>
              <a:sym typeface="Arial" charset="0"/>
            </a:endParaRPr>
          </a:p>
        </p:txBody>
      </p:sp>
      <p:sp>
        <p:nvSpPr>
          <p:cNvPr id="165892" name="Rectangle 966"/>
          <p:cNvSpPr>
            <a:spLocks noChangeArrowheads="1"/>
          </p:cNvSpPr>
          <p:nvPr/>
        </p:nvSpPr>
        <p:spPr bwMode="auto">
          <a:xfrm>
            <a:off x="2351584" y="2564904"/>
            <a:ext cx="8207375" cy="25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spcBef>
                <a:spcPct val="20000"/>
              </a:spcBef>
            </a:pPr>
            <a:r>
              <a:rPr lang="zh-TW" altLang="en-US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五專升學管道：</a:t>
            </a:r>
            <a:endParaRPr lang="en-US" altLang="zh-TW" b="1" dirty="0">
              <a:latin typeface="標楷體" pitchFamily="65" charset="-120"/>
              <a:ea typeface="標楷體" pitchFamily="65" charset="-120"/>
              <a:sym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zh-TW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  -5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月五專完全免試入學</a:t>
            </a:r>
            <a:endParaRPr lang="en-US" altLang="zh-TW" b="1" dirty="0">
              <a:latin typeface="標楷體" pitchFamily="65" charset="-120"/>
              <a:ea typeface="標楷體" pitchFamily="65" charset="-120"/>
              <a:sym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  </a:t>
            </a: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-6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月五專優先免試入學（電腦志願） 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  <a:sym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zh-TW" altLang="en-US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  </a:t>
            </a: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-7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月五專聯合免試入學（現場登記分發） </a:t>
            </a:r>
            <a:endParaRPr lang="en-US" altLang="en-US" dirty="0">
              <a:latin typeface="標楷體" pitchFamily="65" charset="-120"/>
              <a:ea typeface="標楷體" pitchFamily="65" charset="-120"/>
              <a:sym typeface="Arial" pitchFamily="34" charset="0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圖片 23">
            <a:extLst>
              <a:ext uri="{FF2B5EF4-FFF2-40B4-BE49-F238E27FC236}">
                <a16:creationId xmlns:a16="http://schemas.microsoft.com/office/drawing/2014/main" id="{65DA6DDD-CE53-4867-8ED9-0C34A98E4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7459">
            <a:off x="6295058" y="4903205"/>
            <a:ext cx="3359148" cy="2348054"/>
          </a:xfrm>
          <a:prstGeom prst="rect">
            <a:avLst/>
          </a:prstGeom>
        </p:spPr>
      </p:pic>
      <p:grpSp>
        <p:nvGrpSpPr>
          <p:cNvPr id="42" name="群組 41">
            <a:extLst>
              <a:ext uri="{FF2B5EF4-FFF2-40B4-BE49-F238E27FC236}">
                <a16:creationId xmlns:a16="http://schemas.microsoft.com/office/drawing/2014/main" id="{3C983BF3-1BD8-4D95-8CE1-A833629E4223}"/>
              </a:ext>
            </a:extLst>
          </p:cNvPr>
          <p:cNvGrpSpPr/>
          <p:nvPr/>
        </p:nvGrpSpPr>
        <p:grpSpPr>
          <a:xfrm>
            <a:off x="7936672" y="789830"/>
            <a:ext cx="4934338" cy="5137767"/>
            <a:chOff x="6219577" y="2250425"/>
            <a:chExt cx="3509676" cy="4091638"/>
          </a:xfrm>
        </p:grpSpPr>
        <p:pic>
          <p:nvPicPr>
            <p:cNvPr id="43" name="圖片 42">
              <a:extLst>
                <a:ext uri="{FF2B5EF4-FFF2-40B4-BE49-F238E27FC236}">
                  <a16:creationId xmlns:a16="http://schemas.microsoft.com/office/drawing/2014/main" id="{EA4243BD-D826-4D38-BCB2-4C3797A08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9577" y="2250425"/>
              <a:ext cx="3509676" cy="4091638"/>
            </a:xfrm>
            <a:prstGeom prst="rect">
              <a:avLst/>
            </a:prstGeom>
          </p:spPr>
        </p:pic>
        <p:sp>
          <p:nvSpPr>
            <p:cNvPr id="44" name="文字方塊 43">
              <a:extLst>
                <a:ext uri="{FF2B5EF4-FFF2-40B4-BE49-F238E27FC236}">
                  <a16:creationId xmlns:a16="http://schemas.microsoft.com/office/drawing/2014/main" id="{2737BA04-907A-4B56-879C-63F87E0B2817}"/>
                </a:ext>
              </a:extLst>
            </p:cNvPr>
            <p:cNvSpPr txBox="1"/>
            <p:nvPr/>
          </p:nvSpPr>
          <p:spPr>
            <a:xfrm>
              <a:off x="6876256" y="5218782"/>
              <a:ext cx="20883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dirty="0"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五專招生學校</a:t>
              </a: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-969" y="-39262"/>
            <a:ext cx="10155621" cy="698450"/>
            <a:chOff x="-966" y="-39262"/>
            <a:chExt cx="7452572" cy="698450"/>
          </a:xfrm>
        </p:grpSpPr>
        <p:grpSp>
          <p:nvGrpSpPr>
            <p:cNvPr id="8" name="群組 7"/>
            <p:cNvGrpSpPr/>
            <p:nvPr/>
          </p:nvGrpSpPr>
          <p:grpSpPr>
            <a:xfrm>
              <a:off x="0" y="4236"/>
              <a:ext cx="6866946" cy="605449"/>
              <a:chOff x="0" y="4236"/>
              <a:chExt cx="6015355" cy="605449"/>
            </a:xfrm>
          </p:grpSpPr>
          <p:sp>
            <p:nvSpPr>
              <p:cNvPr id="120" name="圓角化同側角落矩形 119"/>
              <p:cNvSpPr/>
              <p:nvPr/>
            </p:nvSpPr>
            <p:spPr>
              <a:xfrm rot="16200000" flipH="1">
                <a:off x="2704953" y="-2700717"/>
                <a:ext cx="605449" cy="6015355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96C8E9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800"/>
              </a:p>
            </p:txBody>
          </p:sp>
          <p:sp>
            <p:nvSpPr>
              <p:cNvPr id="33" name="圓角化同側角落矩形 32"/>
              <p:cNvSpPr/>
              <p:nvPr/>
            </p:nvSpPr>
            <p:spPr>
              <a:xfrm rot="16200000" flipH="1">
                <a:off x="2747361" y="-2637214"/>
                <a:ext cx="508000" cy="5879628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noFill/>
              <a:ln w="12700">
                <a:solidFill>
                  <a:schemeClr val="bg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800"/>
              </a:p>
            </p:txBody>
          </p:sp>
        </p:grpSp>
        <p:sp>
          <p:nvSpPr>
            <p:cNvPr id="34" name="Google Shape;446;p38"/>
            <p:cNvSpPr txBox="1">
              <a:spLocks/>
            </p:cNvSpPr>
            <p:nvPr/>
          </p:nvSpPr>
          <p:spPr>
            <a:xfrm>
              <a:off x="-966" y="-39262"/>
              <a:ext cx="7452572" cy="698450"/>
            </a:xfrm>
            <a:prstGeom prst="rect">
              <a:avLst/>
            </a:prstGeom>
          </p:spPr>
          <p:txBody>
            <a:bodyPr spcFirstLastPara="1" wrap="square" lIns="91425" tIns="91425" rIns="91425" bIns="91425" anchor="b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altLang="zh-TW" sz="3200" b="1" kern="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itchFamily="34" charset="0"/>
                </a:rPr>
                <a:t>116</a:t>
              </a:r>
              <a:r>
                <a:rPr lang="zh-TW" altLang="en-US" sz="3200" b="1" kern="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itchFamily="34" charset="0"/>
                </a:rPr>
                <a:t>學年度五專招生簡介</a:t>
              </a:r>
              <a:r>
                <a:rPr lang="en-US" altLang="zh-TW" sz="3200" b="1" kern="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itchFamily="34" charset="0"/>
                </a:rPr>
                <a:t>_</a:t>
              </a:r>
              <a:r>
                <a:rPr lang="zh-TW" altLang="en-US" sz="2400" b="1" kern="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itchFamily="34" charset="0"/>
                </a:rPr>
                <a:t>五專主要入學管道流程圖</a:t>
              </a:r>
              <a:endParaRPr lang="en-US" dirty="0"/>
            </a:p>
          </p:txBody>
        </p:sp>
      </p:grpSp>
      <p:pic>
        <p:nvPicPr>
          <p:cNvPr id="25" name="圖片 24">
            <a:extLst>
              <a:ext uri="{FF2B5EF4-FFF2-40B4-BE49-F238E27FC236}">
                <a16:creationId xmlns:a16="http://schemas.microsoft.com/office/drawing/2014/main" id="{73DB3B99-D926-4D1D-B6A6-EE300F715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2638">
            <a:off x="6180466" y="3645838"/>
            <a:ext cx="3359148" cy="2348054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8D36F4AE-6C62-44FD-8DA5-A5A9E79EB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3744">
            <a:off x="6144012" y="2484311"/>
            <a:ext cx="3359148" cy="2348054"/>
          </a:xfrm>
          <a:prstGeom prst="rect">
            <a:avLst/>
          </a:prstGeom>
        </p:spPr>
      </p:pic>
      <p:sp>
        <p:nvSpPr>
          <p:cNvPr id="27" name="Rectangle 3">
            <a:extLst>
              <a:ext uri="{FF2B5EF4-FFF2-40B4-BE49-F238E27FC236}">
                <a16:creationId xmlns:a16="http://schemas.microsoft.com/office/drawing/2014/main" id="{DB928418-C648-4768-9168-C2D353348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04" y="2161707"/>
            <a:ext cx="5872141" cy="633896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國中教育會考</a:t>
            </a:r>
          </a:p>
        </p:txBody>
      </p:sp>
      <p:sp>
        <p:nvSpPr>
          <p:cNvPr id="28" name="Rectangle 5">
            <a:extLst>
              <a:ext uri="{FF2B5EF4-FFF2-40B4-BE49-F238E27FC236}">
                <a16:creationId xmlns:a16="http://schemas.microsoft.com/office/drawing/2014/main" id="{05006BF6-6B4C-443D-AF10-E8FF74419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04" y="3446381"/>
            <a:ext cx="5872141" cy="63190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FF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五專優先免試入學</a:t>
            </a:r>
          </a:p>
        </p:txBody>
      </p:sp>
      <p:sp>
        <p:nvSpPr>
          <p:cNvPr id="29" name="Rectangle 7">
            <a:extLst>
              <a:ext uri="{FF2B5EF4-FFF2-40B4-BE49-F238E27FC236}">
                <a16:creationId xmlns:a16="http://schemas.microsoft.com/office/drawing/2014/main" id="{4980820A-D8CF-43B0-88C9-A6CF7BC28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04" y="4729061"/>
            <a:ext cx="5872141" cy="63389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66FF33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北、中、南區五專聯合免試入學</a:t>
            </a:r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39AFE8B7-71C2-45AC-A7BD-FC25D5033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04" y="6013739"/>
            <a:ext cx="5872141" cy="63190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各校五專免試續招</a:t>
            </a:r>
          </a:p>
        </p:txBody>
      </p:sp>
      <p:sp>
        <p:nvSpPr>
          <p:cNvPr id="31" name="Text Box 12">
            <a:extLst>
              <a:ext uri="{FF2B5EF4-FFF2-40B4-BE49-F238E27FC236}">
                <a16:creationId xmlns:a16="http://schemas.microsoft.com/office/drawing/2014/main" id="{4E3590AD-AD57-4EB4-942E-E90640202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289" y="2929627"/>
            <a:ext cx="16087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取得會考成績</a:t>
            </a:r>
            <a:endParaRPr lang="zh-TW" altLang="en-US" sz="12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2" name="Text Box 13">
            <a:extLst>
              <a:ext uri="{FF2B5EF4-FFF2-40B4-BE49-F238E27FC236}">
                <a16:creationId xmlns:a16="http://schemas.microsoft.com/office/drawing/2014/main" id="{5F9F17EB-09F3-472A-8F5C-04EC74986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289" y="4228215"/>
            <a:ext cx="9016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未錄取</a:t>
            </a:r>
          </a:p>
        </p:txBody>
      </p:sp>
      <p:sp>
        <p:nvSpPr>
          <p:cNvPr id="35" name="Text Box 21">
            <a:extLst>
              <a:ext uri="{FF2B5EF4-FFF2-40B4-BE49-F238E27FC236}">
                <a16:creationId xmlns:a16="http://schemas.microsoft.com/office/drawing/2014/main" id="{6116699C-E4E1-4DC4-950F-8D723324B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164" y="2798108"/>
            <a:ext cx="9016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錄取</a:t>
            </a:r>
          </a:p>
        </p:txBody>
      </p:sp>
      <p:sp>
        <p:nvSpPr>
          <p:cNvPr id="36" name="Text Box 23">
            <a:extLst>
              <a:ext uri="{FF2B5EF4-FFF2-40B4-BE49-F238E27FC236}">
                <a16:creationId xmlns:a16="http://schemas.microsoft.com/office/drawing/2014/main" id="{CA0379A3-5E7C-4C76-8466-9CEA3AE06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3808" y="4228704"/>
            <a:ext cx="9016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錄取</a:t>
            </a:r>
          </a:p>
        </p:txBody>
      </p:sp>
      <p:sp>
        <p:nvSpPr>
          <p:cNvPr id="37" name="Text Box 24">
            <a:extLst>
              <a:ext uri="{FF2B5EF4-FFF2-40B4-BE49-F238E27FC236}">
                <a16:creationId xmlns:a16="http://schemas.microsoft.com/office/drawing/2014/main" id="{E800CF75-2D42-45C4-A428-8F377391C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348" y="5688347"/>
            <a:ext cx="9016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錄取</a:t>
            </a:r>
          </a:p>
        </p:txBody>
      </p:sp>
      <p:sp>
        <p:nvSpPr>
          <p:cNvPr id="38" name="Text Box 13">
            <a:extLst>
              <a:ext uri="{FF2B5EF4-FFF2-40B4-BE49-F238E27FC236}">
                <a16:creationId xmlns:a16="http://schemas.microsoft.com/office/drawing/2014/main" id="{C40D1C41-CA7B-4D7B-93E7-441D55316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289" y="5526802"/>
            <a:ext cx="9016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未錄取</a:t>
            </a:r>
          </a:p>
        </p:txBody>
      </p:sp>
      <p:sp>
        <p:nvSpPr>
          <p:cNvPr id="45" name="Rectangle 5">
            <a:extLst>
              <a:ext uri="{FF2B5EF4-FFF2-40B4-BE49-F238E27FC236}">
                <a16:creationId xmlns:a16="http://schemas.microsoft.com/office/drawing/2014/main" id="{8BFC1BDD-3A35-499B-B4A6-E73B61BF5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04" y="879027"/>
            <a:ext cx="5872141" cy="631902"/>
          </a:xfrm>
          <a:prstGeom prst="rect">
            <a:avLst/>
          </a:prstGeom>
          <a:solidFill>
            <a:srgbClr val="7030A0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TW" altLang="en-US" sz="2000" b="1" dirty="0">
                <a:solidFill>
                  <a:srgbClr val="FFFF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五專完免試入全學</a:t>
            </a:r>
          </a:p>
        </p:txBody>
      </p:sp>
      <p:pic>
        <p:nvPicPr>
          <p:cNvPr id="48" name="圖片 47">
            <a:extLst>
              <a:ext uri="{FF2B5EF4-FFF2-40B4-BE49-F238E27FC236}">
                <a16:creationId xmlns:a16="http://schemas.microsoft.com/office/drawing/2014/main" id="{9E316E68-6003-48D8-9537-8EDAD161B2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4552">
            <a:off x="6113553" y="636956"/>
            <a:ext cx="3359148" cy="2348054"/>
          </a:xfrm>
          <a:prstGeom prst="rect">
            <a:avLst/>
          </a:prstGeom>
        </p:spPr>
      </p:pic>
      <p:sp>
        <p:nvSpPr>
          <p:cNvPr id="49" name="Text Box 21">
            <a:extLst>
              <a:ext uri="{FF2B5EF4-FFF2-40B4-BE49-F238E27FC236}">
                <a16:creationId xmlns:a16="http://schemas.microsoft.com/office/drawing/2014/main" id="{ECB56D2F-70FD-43D7-A128-EC9C9704C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0236" y="781383"/>
            <a:ext cx="9016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錄取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51CEDC8C-1A55-494F-9299-E451526EB7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028" y="1594648"/>
            <a:ext cx="388492" cy="478082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C9F37661-D8EA-4C5B-AC39-F0D3BCEA57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028" y="2858381"/>
            <a:ext cx="388492" cy="478082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E1503250-11DB-474D-BB68-F232EA8FCE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028" y="4164629"/>
            <a:ext cx="388492" cy="478082"/>
          </a:xfrm>
          <a:prstGeom prst="rect">
            <a:avLst/>
          </a:prstGeom>
        </p:spPr>
      </p:pic>
      <p:pic>
        <p:nvPicPr>
          <p:cNvPr id="51" name="圖片 50">
            <a:extLst>
              <a:ext uri="{FF2B5EF4-FFF2-40B4-BE49-F238E27FC236}">
                <a16:creationId xmlns:a16="http://schemas.microsoft.com/office/drawing/2014/main" id="{4901F2EA-EB73-4440-B449-BD0E8596B7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028" y="5437347"/>
            <a:ext cx="388492" cy="47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78031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五專入學時程</a:t>
            </a:r>
            <a:endParaRPr lang="zh-TW" altLang="en-US"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4" name="Rectangle 966"/>
          <p:cNvSpPr>
            <a:spLocks noChangeArrowheads="1"/>
          </p:cNvSpPr>
          <p:nvPr/>
        </p:nvSpPr>
        <p:spPr bwMode="auto">
          <a:xfrm>
            <a:off x="1919289" y="1417638"/>
            <a:ext cx="8929239" cy="5179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4/28-5/4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 五專完全免試報名。</a:t>
            </a: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5/14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 五專完全免試錄取公告。</a:t>
            </a: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5/15-6/11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五專完全免試報到。</a:t>
            </a: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5/18-22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五專優先免試報名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6/11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五專優先免試放榜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6/15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五專優先免試報到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6/18-6/25</a:t>
            </a:r>
            <a:r>
              <a:rPr lang="zh-TW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五專聯合免試報名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月初寄發</a:t>
            </a:r>
            <a:r>
              <a:rPr lang="zh-TW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五專聯合免試現場登記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順位通知。</a:t>
            </a:r>
            <a:endParaRPr lang="zh-TW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514350" indent="-514350"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7/8</a:t>
            </a:r>
            <a:r>
              <a:rPr lang="zh-TW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五專聯合免試現場登記報到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16171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圓角 1">
            <a:extLst>
              <a:ext uri="{FF2B5EF4-FFF2-40B4-BE49-F238E27FC236}">
                <a16:creationId xmlns:a16="http://schemas.microsoft.com/office/drawing/2014/main" id="{38AAE04E-4ABA-027C-7BD5-7CFA8B08AD00}"/>
              </a:ext>
            </a:extLst>
          </p:cNvPr>
          <p:cNvSpPr/>
          <p:nvPr/>
        </p:nvSpPr>
        <p:spPr bwMode="auto">
          <a:xfrm>
            <a:off x="445608" y="2060848"/>
            <a:ext cx="11391425" cy="3312368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68962" name="標題 1"/>
          <p:cNvSpPr>
            <a:spLocks noGrp="1"/>
          </p:cNvSpPr>
          <p:nvPr>
            <p:ph type="title"/>
          </p:nvPr>
        </p:nvSpPr>
        <p:spPr>
          <a:xfrm>
            <a:off x="839416" y="548680"/>
            <a:ext cx="10368383" cy="1143000"/>
          </a:xfrm>
        </p:spPr>
        <p:txBody>
          <a:bodyPr/>
          <a:lstStyle/>
          <a:p>
            <a:r>
              <a:rPr lang="zh-TW" altLang="en-US" sz="40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五專完全免試、優先免試與聯合免試入學方式</a:t>
            </a:r>
            <a:endParaRPr lang="zh-TW" altLang="en-US" sz="4000" dirty="0">
              <a:solidFill>
                <a:srgbClr val="0000FF"/>
              </a:solidFill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68963" name="內容版面配置區 2"/>
          <p:cNvSpPr>
            <a:spLocks noGrp="1"/>
          </p:cNvSpPr>
          <p:nvPr>
            <p:ph idx="1"/>
          </p:nvPr>
        </p:nvSpPr>
        <p:spPr>
          <a:xfrm>
            <a:off x="609600" y="2276872"/>
            <a:ext cx="10972800" cy="2692895"/>
          </a:xfrm>
        </p:spPr>
        <p:txBody>
          <a:bodyPr/>
          <a:lstStyle/>
          <a:p>
            <a:r>
              <a:rPr lang="zh-TW" altLang="en-US" b="1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五專完全免試：不採計教育會考成績，限一校一科組。</a:t>
            </a:r>
            <a:endParaRPr lang="en-US" altLang="zh-TW" b="1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五專優先免試：使用五專優免比序積分，採全國一區電腦選填志願分發，不限地區、學校、科系，至多</a:t>
            </a: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30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個志願。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五專聯合免試：使用五專聯免比序積分，親自或委託到所報名的學校，以分發順位現場登記科系（貼榜）。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endParaRPr lang="zh-TW" altLang="en-US" dirty="0">
              <a:ea typeface="標楷體" pitchFamily="65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71569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EB7C84AF-3ADE-109F-5151-DD2044053ACD}"/>
              </a:ext>
            </a:extLst>
          </p:cNvPr>
          <p:cNvSpPr/>
          <p:nvPr/>
        </p:nvSpPr>
        <p:spPr bwMode="auto">
          <a:xfrm>
            <a:off x="400287" y="1486918"/>
            <a:ext cx="11391425" cy="4174330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67938" name="標題 1"/>
          <p:cNvSpPr>
            <a:spLocks noGrp="1"/>
          </p:cNvSpPr>
          <p:nvPr>
            <p:ph type="title"/>
          </p:nvPr>
        </p:nvSpPr>
        <p:spPr>
          <a:xfrm>
            <a:off x="1919288" y="765175"/>
            <a:ext cx="8229600" cy="1143000"/>
          </a:xfrm>
        </p:spPr>
        <p:txBody>
          <a:bodyPr/>
          <a:lstStyle/>
          <a:p>
            <a:r>
              <a:rPr lang="zh-TW" altLang="en-US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五專優先免試與聯合免試</a:t>
            </a:r>
            <a:r>
              <a:rPr lang="zh-TW" altLang="en-US" b="1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比序</a:t>
            </a:r>
            <a:br>
              <a:rPr lang="zh-TW" altLang="en-US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</a:br>
            <a:endParaRPr lang="zh-TW" altLang="en-US">
              <a:solidFill>
                <a:srgbClr val="0000FF"/>
              </a:solidFill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67939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五專優免：公私立五專護理科系、公立五專所有科系皆採計教育會考成績。其餘由各校自行決定是否採計教育會考成績。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五專優免比序績分項目：均衡學習、技藝優良、志願序、服務學習、競賽、教育會考（含寫作）及標示等。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五專優免與聯免比序相較，最大不同是多了志願序積分。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116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年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月份公告簡章。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6A5AE1F8-C2BA-2B7D-1268-5FA0C313761F}"/>
              </a:ext>
            </a:extLst>
          </p:cNvPr>
          <p:cNvSpPr/>
          <p:nvPr/>
        </p:nvSpPr>
        <p:spPr bwMode="auto">
          <a:xfrm>
            <a:off x="1195663" y="4687490"/>
            <a:ext cx="9800673" cy="1765845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C38DF1CF-66CC-497F-8B3C-0EC0E839540F}"/>
              </a:ext>
            </a:extLst>
          </p:cNvPr>
          <p:cNvGrpSpPr/>
          <p:nvPr/>
        </p:nvGrpSpPr>
        <p:grpSpPr>
          <a:xfrm>
            <a:off x="-362" y="4235"/>
            <a:ext cx="8743310" cy="605449"/>
            <a:chOff x="2" y="4235"/>
            <a:chExt cx="6015355" cy="605449"/>
          </a:xfrm>
        </p:grpSpPr>
        <p:sp>
          <p:nvSpPr>
            <p:cNvPr id="12" name="圓角化同側角落矩形 60">
              <a:extLst>
                <a:ext uri="{FF2B5EF4-FFF2-40B4-BE49-F238E27FC236}">
                  <a16:creationId xmlns:a16="http://schemas.microsoft.com/office/drawing/2014/main" id="{54943834-20EA-4F38-B410-C7C3AA5A5FD7}"/>
                </a:ext>
              </a:extLst>
            </p:cNvPr>
            <p:cNvSpPr/>
            <p:nvPr/>
          </p:nvSpPr>
          <p:spPr>
            <a:xfrm rot="16200000" flipH="1">
              <a:off x="2704955" y="-2700718"/>
              <a:ext cx="605449" cy="6015355"/>
            </a:xfrm>
            <a:prstGeom prst="round2SameRect">
              <a:avLst>
                <a:gd name="adj1" fmla="val 0"/>
                <a:gd name="adj2" fmla="val 50000"/>
              </a:avLst>
            </a:prstGeom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48000">
                  <a:srgbClr val="FFA54B"/>
                </a:gs>
                <a:gs pos="60000">
                  <a:srgbClr val="FFA54B"/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800"/>
            </a:p>
          </p:txBody>
        </p:sp>
        <p:sp>
          <p:nvSpPr>
            <p:cNvPr id="13" name="圓角化同側角落矩形 61">
              <a:extLst>
                <a:ext uri="{FF2B5EF4-FFF2-40B4-BE49-F238E27FC236}">
                  <a16:creationId xmlns:a16="http://schemas.microsoft.com/office/drawing/2014/main" id="{DC9726E9-3583-45F5-BC0F-BECBBF8B6B03}"/>
                </a:ext>
              </a:extLst>
            </p:cNvPr>
            <p:cNvSpPr/>
            <p:nvPr/>
          </p:nvSpPr>
          <p:spPr>
            <a:xfrm rot="16200000" flipH="1">
              <a:off x="2747361" y="-2637214"/>
              <a:ext cx="508000" cy="5879628"/>
            </a:xfrm>
            <a:prstGeom prst="round2SameRect">
              <a:avLst>
                <a:gd name="adj1" fmla="val 0"/>
                <a:gd name="adj2" fmla="val 50000"/>
              </a:avLst>
            </a:prstGeom>
            <a:noFill/>
            <a:ln w="12700">
              <a:solidFill>
                <a:schemeClr val="bg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800"/>
            </a:p>
          </p:txBody>
        </p:sp>
      </p:grpSp>
      <p:sp>
        <p:nvSpPr>
          <p:cNvPr id="34" name="Google Shape;446;p38"/>
          <p:cNvSpPr txBox="1">
            <a:spLocks/>
          </p:cNvSpPr>
          <p:nvPr/>
        </p:nvSpPr>
        <p:spPr>
          <a:xfrm>
            <a:off x="-5129" y="-57125"/>
            <a:ext cx="8523487" cy="6984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 sz="3200" b="1" kern="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> 參、五專優先免試入學</a:t>
            </a:r>
            <a:r>
              <a:rPr lang="en-US" altLang="zh-TW" sz="3200" b="1" kern="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>_</a:t>
            </a:r>
            <a:r>
              <a:rPr lang="zh-TW" altLang="en-US" sz="2400" b="1" kern="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>「超額比序總積分」採計項目</a:t>
            </a:r>
            <a:endParaRPr lang="en-US" dirty="0"/>
          </a:p>
        </p:txBody>
      </p:sp>
      <p:sp>
        <p:nvSpPr>
          <p:cNvPr id="6" name="圓角矩形 6">
            <a:extLst>
              <a:ext uri="{FF2B5EF4-FFF2-40B4-BE49-F238E27FC236}">
                <a16:creationId xmlns:a16="http://schemas.microsoft.com/office/drawing/2014/main" id="{C5083426-6EC0-41BA-A4FB-D5AA5E338EAE}"/>
              </a:ext>
            </a:extLst>
          </p:cNvPr>
          <p:cNvSpPr/>
          <p:nvPr/>
        </p:nvSpPr>
        <p:spPr bwMode="auto">
          <a:xfrm>
            <a:off x="3460015" y="1058064"/>
            <a:ext cx="5866865" cy="3186688"/>
          </a:xfrm>
          <a:prstGeom prst="roundRect">
            <a:avLst>
              <a:gd name="adj" fmla="val 7046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 type="triangle" w="med" len="med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rtlCol="0" anchor="ctr"/>
          <a:lstStyle/>
          <a:p>
            <a:pPr algn="ctr"/>
            <a:endParaRPr lang="zh-TW" altLang="en-US" sz="2000"/>
          </a:p>
        </p:txBody>
      </p:sp>
      <p:sp>
        <p:nvSpPr>
          <p:cNvPr id="7" name="圓角矩形 4">
            <a:extLst>
              <a:ext uri="{FF2B5EF4-FFF2-40B4-BE49-F238E27FC236}">
                <a16:creationId xmlns:a16="http://schemas.microsoft.com/office/drawing/2014/main" id="{5C10AEEB-F744-4462-B0D2-F355F38EAE60}"/>
              </a:ext>
            </a:extLst>
          </p:cNvPr>
          <p:cNvSpPr/>
          <p:nvPr/>
        </p:nvSpPr>
        <p:spPr bwMode="auto">
          <a:xfrm>
            <a:off x="2646947" y="858520"/>
            <a:ext cx="1175792" cy="3616256"/>
          </a:xfrm>
          <a:prstGeom prst="roundRect">
            <a:avLst>
              <a:gd name="adj" fmla="val 7046"/>
            </a:avLst>
          </a:prstGeom>
          <a:solidFill>
            <a:schemeClr val="accent1"/>
          </a:solidFill>
          <a:ln w="9525">
            <a:noFill/>
            <a:round/>
            <a:headEnd/>
            <a:tailEnd type="triangl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/>
            <a:endParaRPr lang="zh-TW" altLang="en-US" sz="2000"/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D75FDD71-C36A-45A7-AABB-08F2C65CA22C}"/>
              </a:ext>
            </a:extLst>
          </p:cNvPr>
          <p:cNvGraphicFramePr>
            <a:graphicFrameLocks noGrp="1"/>
          </p:cNvGraphicFramePr>
          <p:nvPr/>
        </p:nvGraphicFramePr>
        <p:xfrm>
          <a:off x="2593304" y="1119024"/>
          <a:ext cx="6474496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87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5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rowSpan="6"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採</a:t>
                      </a:r>
                      <a:endParaRPr lang="en-US" altLang="zh-TW" sz="3600" dirty="0">
                        <a:solidFill>
                          <a:schemeClr val="bg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計</a:t>
                      </a:r>
                      <a:endParaRPr lang="en-US" altLang="zh-TW" sz="3600" dirty="0">
                        <a:solidFill>
                          <a:schemeClr val="bg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項</a:t>
                      </a:r>
                      <a:endParaRPr lang="en-US" altLang="zh-TW" sz="3600" dirty="0">
                        <a:solidFill>
                          <a:schemeClr val="bg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目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多元學習表現</a:t>
                      </a:r>
                      <a:r>
                        <a:rPr lang="en-US" altLang="zh-TW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(</a:t>
                      </a:r>
                      <a:r>
                        <a:rPr lang="zh-TW" altLang="en-US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含服務學習及競賽</a:t>
                      </a:r>
                      <a:r>
                        <a:rPr lang="en-US" altLang="zh-TW" sz="2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)</a:t>
                      </a:r>
                      <a:endParaRPr lang="zh-TW" alt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技藝優良</a:t>
                      </a:r>
                    </a:p>
                  </a:txBody>
                  <a:tcPr anchor="ctr">
                    <a:lnL w="381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弱勢身分</a:t>
                      </a:r>
                    </a:p>
                  </a:txBody>
                  <a:tcPr anchor="ctr">
                    <a:lnL w="381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均衡學習</a:t>
                      </a:r>
                    </a:p>
                  </a:txBody>
                  <a:tcPr anchor="ctr">
                    <a:lnL w="381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國中教育會考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(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含寫作測驗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)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381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志願序</a:t>
                      </a:r>
                    </a:p>
                  </a:txBody>
                  <a:tcPr anchor="ctr">
                    <a:lnL w="381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72F4EB3A-2955-47E0-B0BC-3CAF1296CFDF}"/>
              </a:ext>
            </a:extLst>
          </p:cNvPr>
          <p:cNvSpPr/>
          <p:nvPr/>
        </p:nvSpPr>
        <p:spPr>
          <a:xfrm>
            <a:off x="1195664" y="4704259"/>
            <a:ext cx="9800672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kumimoji="0"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技藝優良成績為五專特</a:t>
            </a:r>
            <a:r>
              <a:rPr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別採計「</a:t>
            </a:r>
            <a:r>
              <a:rPr lang="zh-TW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技藝教育課程成績</a:t>
            </a:r>
            <a:r>
              <a:rPr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」並給予積分，有志就讀五專之免試生務必參加。</a:t>
            </a:r>
            <a:endParaRPr kumimoji="0" lang="en-US" altLang="zh-TW" sz="2400" dirty="0">
              <a:solidFill>
                <a:prstClr val="black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342900" lvl="0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kumimoji="0"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「</a:t>
            </a:r>
            <a:r>
              <a:rPr kumimoji="0" lang="zh-TW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國立五專招生學校</a:t>
            </a:r>
            <a:r>
              <a:rPr kumimoji="0"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」及「</a:t>
            </a:r>
            <a:r>
              <a:rPr kumimoji="0" lang="zh-TW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護理科</a:t>
            </a:r>
            <a:r>
              <a:rPr kumimoji="0"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」皆須採計國中教育會考成績；</a:t>
            </a:r>
            <a:r>
              <a:rPr kumimoji="0" lang="zh-TW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私立</a:t>
            </a:r>
            <a:r>
              <a:rPr kumimoji="0"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五專招生學校</a:t>
            </a:r>
            <a:r>
              <a:rPr kumimoji="0" lang="zh-TW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除護理科外</a:t>
            </a:r>
            <a:r>
              <a:rPr kumimoji="0" lang="zh-TW" alt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，由各校自訂是否採計國中教育會考成績。</a:t>
            </a:r>
            <a:endParaRPr kumimoji="0" lang="en-US" altLang="zh-TW" sz="2400" dirty="0">
              <a:solidFill>
                <a:prstClr val="black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00835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968"/>
          <p:cNvSpPr>
            <a:spLocks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9AA439F0-9AEC-43B5-86AF-208F8A9C3482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128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graphicFrame>
        <p:nvGraphicFramePr>
          <p:cNvPr id="4" name="資料庫圖表 3"/>
          <p:cNvGraphicFramePr/>
          <p:nvPr/>
        </p:nvGraphicFramePr>
        <p:xfrm>
          <a:off x="2738414" y="1428736"/>
          <a:ext cx="7000924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內容版面配置區 2"/>
          <p:cNvSpPr txBox="1">
            <a:spLocks/>
          </p:cNvSpPr>
          <p:nvPr/>
        </p:nvSpPr>
        <p:spPr bwMode="auto">
          <a:xfrm>
            <a:off x="1866900" y="1015631"/>
            <a:ext cx="8458200" cy="777875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80000"/>
              </a:lnSpc>
              <a:buFontTx/>
              <a:buBlip>
                <a:blip r:embed="rId7"/>
              </a:buBlip>
              <a:defRPr/>
            </a:pPr>
            <a:r>
              <a:rPr kumimoji="0" lang="zh-TW" altLang="en-US" sz="27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五專免試入學超額比序總積分滿分</a:t>
            </a:r>
            <a:r>
              <a:rPr kumimoji="0" lang="en-US" altLang="zh-TW" sz="27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50</a:t>
            </a:r>
            <a:r>
              <a:rPr kumimoji="0" lang="zh-TW" altLang="en-US" sz="27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分，共採計</a:t>
            </a:r>
            <a:r>
              <a:rPr kumimoji="0" lang="en-US" altLang="zh-TW" sz="27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kumimoji="0" lang="zh-TW" altLang="en-US" sz="27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個主項目，各項目說明如下</a:t>
            </a:r>
            <a:r>
              <a:rPr kumimoji="0" lang="en-US" altLang="zh-TW" sz="27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69989" name="標題 1"/>
          <p:cNvSpPr txBox="1">
            <a:spLocks/>
          </p:cNvSpPr>
          <p:nvPr/>
        </p:nvSpPr>
        <p:spPr bwMode="gray">
          <a:xfrm>
            <a:off x="2063749" y="372278"/>
            <a:ext cx="8135938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zh-TW" altLang="en-US" sz="36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五專免試入學成績採計說明</a:t>
            </a:r>
          </a:p>
        </p:txBody>
      </p:sp>
      <p:graphicFrame>
        <p:nvGraphicFramePr>
          <p:cNvPr id="7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32158"/>
              </p:ext>
            </p:extLst>
          </p:nvPr>
        </p:nvGraphicFramePr>
        <p:xfrm>
          <a:off x="1127163" y="1740716"/>
          <a:ext cx="10009111" cy="498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5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4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比序項目</a:t>
                      </a:r>
                      <a:endParaRPr kumimoji="1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7" marB="4573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比序內容</a:t>
                      </a:r>
                      <a:endParaRPr kumimoji="1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7" marB="4573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積分上限</a:t>
                      </a:r>
                      <a:endParaRPr kumimoji="1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37" marB="45737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多元學習表現</a:t>
                      </a: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7933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包含競賽、服務學習、日常生活表現評量、體適能等分項</a:t>
                      </a:r>
                      <a:endParaRPr kumimoji="1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7933C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16</a:t>
                      </a: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技藝優良</a:t>
                      </a: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技藝教育課程成績</a:t>
                      </a:r>
                      <a:endParaRPr kumimoji="1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1" lang="zh-TW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558ED5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弱勢身分</a:t>
                      </a: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558ED5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558ED5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具低收入戶、中低收入戶、直系血親尊親屬支領失業給付或特殊境遇家庭子女身分者</a:t>
                      </a:r>
                      <a:endParaRPr kumimoji="1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558ED5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均衡學習</a:t>
                      </a: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健康與體育、藝術與人文、綜合活動三大學習領域成績</a:t>
                      </a:r>
                      <a:endParaRPr kumimoji="1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604A7B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適性輔導</a:t>
                      </a: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604A7B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604A7B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國中學生生涯輔導紀錄手冊中「生涯發展規劃書」之師長綜合意見</a:t>
                      </a:r>
                      <a:endParaRPr kumimoji="1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604A7B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國中教育會考</a:t>
                      </a: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E46C0A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國文、英語、數學、自然、社會</a:t>
                      </a:r>
                      <a:r>
                        <a:rPr kumimoji="1" lang="en-US" altLang="zh-TW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kumimoji="1" lang="zh-TW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科成績等級</a:t>
                      </a:r>
                      <a:endParaRPr kumimoji="1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E46C0A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15</a:t>
                      </a: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4A452A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其他</a:t>
                      </a: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4A452A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4A452A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由各五專學校依學校發展需求訂定之</a:t>
                      </a:r>
                      <a:endParaRPr kumimoji="1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4A452A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kumimoji="1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37" marB="45737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版面配置區 5"/>
          <p:cNvSpPr>
            <a:spLocks noGrp="1"/>
          </p:cNvSpPr>
          <p:nvPr>
            <p:ph type="body" idx="4294967295"/>
          </p:nvPr>
        </p:nvSpPr>
        <p:spPr>
          <a:xfrm>
            <a:off x="1127448" y="1412776"/>
            <a:ext cx="9361040" cy="1500187"/>
          </a:xfrm>
        </p:spPr>
        <p:txBody>
          <a:bodyPr anchor="b"/>
          <a:lstStyle/>
          <a:p>
            <a:pPr marL="0" indent="0" algn="ctr">
              <a:buNone/>
              <a:defRPr/>
            </a:pPr>
            <a:r>
              <a:rPr kumimoji="1" lang="zh-TW" altLang="en-US" sz="6400" b="1" kern="1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八、適性入學宣導網說明</a:t>
            </a:r>
            <a:endParaRPr kumimoji="1" lang="en-US" altLang="zh-TW" sz="6400" b="1" kern="1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514465B3-E047-471A-8DAB-E1EFF75F2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464" y="1412776"/>
            <a:ext cx="3888432" cy="3888432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B0F7E10B-D0B0-4612-ACFE-AA18A66F66E3}"/>
              </a:ext>
            </a:extLst>
          </p:cNvPr>
          <p:cNvSpPr txBox="1"/>
          <p:nvPr/>
        </p:nvSpPr>
        <p:spPr>
          <a:xfrm>
            <a:off x="1559496" y="5589240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教育部適性入學網站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CE4610EC-8EB4-4BBF-B585-F91F0D96F4E9}"/>
              </a:ext>
            </a:extLst>
          </p:cNvPr>
          <p:cNvSpPr txBox="1"/>
          <p:nvPr/>
        </p:nvSpPr>
        <p:spPr>
          <a:xfrm>
            <a:off x="7176120" y="5563722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桃園市適性入學網站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A13429C6-6E75-4D0F-BE28-1F48CC41C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80" y="1376772"/>
            <a:ext cx="3960440" cy="396044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64060D2F-3E74-4064-A7AC-903EE3291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3762" y="476672"/>
            <a:ext cx="4284476" cy="673590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ts val="2600"/>
              </a:lnSpc>
              <a:spcBef>
                <a:spcPct val="0"/>
              </a:spcBef>
              <a:buNone/>
            </a:pPr>
            <a:r>
              <a:rPr lang="zh-TW" altLang="en-US" sz="2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</a:t>
            </a:r>
            <a:r>
              <a:rPr lang="zh-TW" altLang="en-US" sz="36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  <a:sym typeface="Wingdings" panose="05000000000000000000" pitchFamily="2" charset="2"/>
              </a:rPr>
              <a:t>適性輔導網站資源</a:t>
            </a:r>
            <a:endParaRPr lang="zh-TW" altLang="en-US" sz="3600" b="1" dirty="0">
              <a:solidFill>
                <a:srgbClr val="0000FF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40696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E1E3FCE0-177F-47E1-9774-7CE5AF6E7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4704"/>
            <a:ext cx="12192000" cy="573010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矩形 6">
            <a:extLst>
              <a:ext uri="{FF2B5EF4-FFF2-40B4-BE49-F238E27FC236}">
                <a16:creationId xmlns:a16="http://schemas.microsoft.com/office/drawing/2014/main" id="{6EF926B9-8FE2-4A76-9CB3-AE34EE034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776" y="476672"/>
            <a:ext cx="4248472" cy="670231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ts val="2600"/>
              </a:lnSpc>
              <a:spcBef>
                <a:spcPct val="0"/>
              </a:spcBef>
              <a:buNone/>
            </a:pPr>
            <a:r>
              <a:rPr lang="zh-TW" altLang="en-US" sz="2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</a:t>
            </a:r>
            <a:r>
              <a:rPr lang="zh-TW" altLang="en-US" sz="36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  <a:sym typeface="Wingdings" panose="05000000000000000000" pitchFamily="2" charset="2"/>
              </a:rPr>
              <a:t>適性輔導網站資源</a:t>
            </a:r>
            <a:endParaRPr lang="zh-TW" altLang="en-US" sz="3600" b="1" dirty="0">
              <a:solidFill>
                <a:srgbClr val="0000FF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pic>
        <p:nvPicPr>
          <p:cNvPr id="104452" name="圖片 1">
            <a:extLst>
              <a:ext uri="{FF2B5EF4-FFF2-40B4-BE49-F238E27FC236}">
                <a16:creationId xmlns:a16="http://schemas.microsoft.com/office/drawing/2014/main" id="{50A9DA1A-D8BF-4AA7-948B-72E5777CB3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563" y="5105400"/>
            <a:ext cx="132080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3" name="圖片 2">
            <a:extLst>
              <a:ext uri="{FF2B5EF4-FFF2-40B4-BE49-F238E27FC236}">
                <a16:creationId xmlns:a16="http://schemas.microsoft.com/office/drawing/2014/main" id="{ECEF0A6C-FCB0-480B-B27A-2E607CEC36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263" y="5157789"/>
            <a:ext cx="12890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3FA0D9A9-8861-4356-AA86-8AE80B4BCE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556618"/>
            <a:ext cx="12192000" cy="530138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1">
            <a:extLst>
              <a:ext uri="{FF2B5EF4-FFF2-40B4-BE49-F238E27FC236}">
                <a16:creationId xmlns:a16="http://schemas.microsoft.com/office/drawing/2014/main" id="{E7F6F1DA-C7E2-DE3A-109E-793FDBD1D8E0}"/>
              </a:ext>
            </a:extLst>
          </p:cNvPr>
          <p:cNvSpPr/>
          <p:nvPr/>
        </p:nvSpPr>
        <p:spPr bwMode="auto">
          <a:xfrm>
            <a:off x="5807967" y="2182192"/>
            <a:ext cx="5727948" cy="2584277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3" name="矩形: 圓角 1">
            <a:extLst>
              <a:ext uri="{FF2B5EF4-FFF2-40B4-BE49-F238E27FC236}">
                <a16:creationId xmlns:a16="http://schemas.microsoft.com/office/drawing/2014/main" id="{5DB38773-044B-C797-9DDE-A2C0D7427A04}"/>
              </a:ext>
            </a:extLst>
          </p:cNvPr>
          <p:cNvSpPr/>
          <p:nvPr/>
        </p:nvSpPr>
        <p:spPr bwMode="auto">
          <a:xfrm>
            <a:off x="767408" y="2196556"/>
            <a:ext cx="4141341" cy="2608264"/>
          </a:xfrm>
          <a:custGeom>
            <a:avLst/>
            <a:gdLst>
              <a:gd name="connsiteX0" fmla="*/ 0 w 11390642"/>
              <a:gd name="connsiteY0" fmla="*/ 841756 h 5050432"/>
              <a:gd name="connsiteX1" fmla="*/ 841756 w 11390642"/>
              <a:gd name="connsiteY1" fmla="*/ 0 h 5050432"/>
              <a:gd name="connsiteX2" fmla="*/ 10548886 w 11390642"/>
              <a:gd name="connsiteY2" fmla="*/ 0 h 5050432"/>
              <a:gd name="connsiteX3" fmla="*/ 11390642 w 11390642"/>
              <a:gd name="connsiteY3" fmla="*/ 841756 h 5050432"/>
              <a:gd name="connsiteX4" fmla="*/ 11390642 w 11390642"/>
              <a:gd name="connsiteY4" fmla="*/ 4208676 h 5050432"/>
              <a:gd name="connsiteX5" fmla="*/ 10548886 w 11390642"/>
              <a:gd name="connsiteY5" fmla="*/ 5050432 h 5050432"/>
              <a:gd name="connsiteX6" fmla="*/ 841756 w 11390642"/>
              <a:gd name="connsiteY6" fmla="*/ 5050432 h 5050432"/>
              <a:gd name="connsiteX7" fmla="*/ 0 w 11390642"/>
              <a:gd name="connsiteY7" fmla="*/ 4208676 h 5050432"/>
              <a:gd name="connsiteX8" fmla="*/ 0 w 11390642"/>
              <a:gd name="connsiteY8" fmla="*/ 841756 h 5050432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841756 w 11390642"/>
              <a:gd name="connsiteY6" fmla="*/ 506331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0 w 11390642"/>
              <a:gd name="connsiteY0" fmla="*/ 854634 h 5063310"/>
              <a:gd name="connsiteX1" fmla="*/ 474708 w 11390642"/>
              <a:gd name="connsiteY1" fmla="*/ 0 h 5063310"/>
              <a:gd name="connsiteX2" fmla="*/ 10548886 w 11390642"/>
              <a:gd name="connsiteY2" fmla="*/ 12878 h 5063310"/>
              <a:gd name="connsiteX3" fmla="*/ 11390642 w 11390642"/>
              <a:gd name="connsiteY3" fmla="*/ 854634 h 5063310"/>
              <a:gd name="connsiteX4" fmla="*/ 11390642 w 11390642"/>
              <a:gd name="connsiteY4" fmla="*/ 4221554 h 5063310"/>
              <a:gd name="connsiteX5" fmla="*/ 10548886 w 11390642"/>
              <a:gd name="connsiteY5" fmla="*/ 5063310 h 5063310"/>
              <a:gd name="connsiteX6" fmla="*/ 616376 w 11390642"/>
              <a:gd name="connsiteY6" fmla="*/ 5056870 h 5063310"/>
              <a:gd name="connsiteX7" fmla="*/ 0 w 11390642"/>
              <a:gd name="connsiteY7" fmla="*/ 4221554 h 5063310"/>
              <a:gd name="connsiteX8" fmla="*/ 0 w 11390642"/>
              <a:gd name="connsiteY8" fmla="*/ 854634 h 5063310"/>
              <a:gd name="connsiteX0" fmla="*/ 14 w 11390656"/>
              <a:gd name="connsiteY0" fmla="*/ 854634 h 5063310"/>
              <a:gd name="connsiteX1" fmla="*/ 474722 w 11390656"/>
              <a:gd name="connsiteY1" fmla="*/ 0 h 5063310"/>
              <a:gd name="connsiteX2" fmla="*/ 10548900 w 11390656"/>
              <a:gd name="connsiteY2" fmla="*/ 12878 h 5063310"/>
              <a:gd name="connsiteX3" fmla="*/ 11390656 w 11390656"/>
              <a:gd name="connsiteY3" fmla="*/ 854634 h 5063310"/>
              <a:gd name="connsiteX4" fmla="*/ 11390656 w 11390656"/>
              <a:gd name="connsiteY4" fmla="*/ 4221554 h 5063310"/>
              <a:gd name="connsiteX5" fmla="*/ 10548900 w 11390656"/>
              <a:gd name="connsiteY5" fmla="*/ 5063310 h 5063310"/>
              <a:gd name="connsiteX6" fmla="*/ 455404 w 11390656"/>
              <a:gd name="connsiteY6" fmla="*/ 5063309 h 5063310"/>
              <a:gd name="connsiteX7" fmla="*/ 14 w 11390656"/>
              <a:gd name="connsiteY7" fmla="*/ 4221554 h 5063310"/>
              <a:gd name="connsiteX8" fmla="*/ 14 w 11390656"/>
              <a:gd name="connsiteY8" fmla="*/ 854634 h 5063310"/>
              <a:gd name="connsiteX0" fmla="*/ 611 w 11391253"/>
              <a:gd name="connsiteY0" fmla="*/ 854634 h 5069748"/>
              <a:gd name="connsiteX1" fmla="*/ 475319 w 11391253"/>
              <a:gd name="connsiteY1" fmla="*/ 0 h 5069748"/>
              <a:gd name="connsiteX2" fmla="*/ 10549497 w 11391253"/>
              <a:gd name="connsiteY2" fmla="*/ 12878 h 5069748"/>
              <a:gd name="connsiteX3" fmla="*/ 11391253 w 11391253"/>
              <a:gd name="connsiteY3" fmla="*/ 854634 h 5069748"/>
              <a:gd name="connsiteX4" fmla="*/ 11391253 w 11391253"/>
              <a:gd name="connsiteY4" fmla="*/ 4221554 h 5069748"/>
              <a:gd name="connsiteX5" fmla="*/ 10549497 w 11391253"/>
              <a:gd name="connsiteY5" fmla="*/ 5063310 h 5069748"/>
              <a:gd name="connsiteX6" fmla="*/ 430244 w 11391253"/>
              <a:gd name="connsiteY6" fmla="*/ 5069748 h 5069748"/>
              <a:gd name="connsiteX7" fmla="*/ 611 w 11391253"/>
              <a:gd name="connsiteY7" fmla="*/ 4221554 h 5069748"/>
              <a:gd name="connsiteX8" fmla="*/ 611 w 11391253"/>
              <a:gd name="connsiteY8" fmla="*/ 854634 h 5069748"/>
              <a:gd name="connsiteX0" fmla="*/ 0 w 11390642"/>
              <a:gd name="connsiteY0" fmla="*/ 854634 h 5069748"/>
              <a:gd name="connsiteX1" fmla="*/ 474708 w 11390642"/>
              <a:gd name="connsiteY1" fmla="*/ 0 h 5069748"/>
              <a:gd name="connsiteX2" fmla="*/ 10548886 w 11390642"/>
              <a:gd name="connsiteY2" fmla="*/ 12878 h 5069748"/>
              <a:gd name="connsiteX3" fmla="*/ 11390642 w 11390642"/>
              <a:gd name="connsiteY3" fmla="*/ 854634 h 5069748"/>
              <a:gd name="connsiteX4" fmla="*/ 11390642 w 11390642"/>
              <a:gd name="connsiteY4" fmla="*/ 4221554 h 5069748"/>
              <a:gd name="connsiteX5" fmla="*/ 10548886 w 11390642"/>
              <a:gd name="connsiteY5" fmla="*/ 5063310 h 5069748"/>
              <a:gd name="connsiteX6" fmla="*/ 474709 w 11390642"/>
              <a:gd name="connsiteY6" fmla="*/ 5069748 h 5069748"/>
              <a:gd name="connsiteX7" fmla="*/ 0 w 11390642"/>
              <a:gd name="connsiteY7" fmla="*/ 4221554 h 5069748"/>
              <a:gd name="connsiteX8" fmla="*/ 0 w 11390642"/>
              <a:gd name="connsiteY8" fmla="*/ 854634 h 5069748"/>
              <a:gd name="connsiteX0" fmla="*/ 2637 w 11393279"/>
              <a:gd name="connsiteY0" fmla="*/ 854634 h 5069748"/>
              <a:gd name="connsiteX1" fmla="*/ 477345 w 11393279"/>
              <a:gd name="connsiteY1" fmla="*/ 0 h 5069748"/>
              <a:gd name="connsiteX2" fmla="*/ 10551523 w 11393279"/>
              <a:gd name="connsiteY2" fmla="*/ 12878 h 5069748"/>
              <a:gd name="connsiteX3" fmla="*/ 11393279 w 11393279"/>
              <a:gd name="connsiteY3" fmla="*/ 854634 h 5069748"/>
              <a:gd name="connsiteX4" fmla="*/ 11393279 w 11393279"/>
              <a:gd name="connsiteY4" fmla="*/ 4221554 h 5069748"/>
              <a:gd name="connsiteX5" fmla="*/ 10551523 w 11393279"/>
              <a:gd name="connsiteY5" fmla="*/ 5063310 h 5069748"/>
              <a:gd name="connsiteX6" fmla="*/ 406512 w 11393279"/>
              <a:gd name="connsiteY6" fmla="*/ 5069748 h 5069748"/>
              <a:gd name="connsiteX7" fmla="*/ 2637 w 11393279"/>
              <a:gd name="connsiteY7" fmla="*/ 4221554 h 5069748"/>
              <a:gd name="connsiteX8" fmla="*/ 2637 w 11393279"/>
              <a:gd name="connsiteY8" fmla="*/ 854634 h 5069748"/>
              <a:gd name="connsiteX0" fmla="*/ 15 w 11390657"/>
              <a:gd name="connsiteY0" fmla="*/ 854634 h 5063310"/>
              <a:gd name="connsiteX1" fmla="*/ 474723 w 11390657"/>
              <a:gd name="connsiteY1" fmla="*/ 0 h 5063310"/>
              <a:gd name="connsiteX2" fmla="*/ 10548901 w 11390657"/>
              <a:gd name="connsiteY2" fmla="*/ 12878 h 5063310"/>
              <a:gd name="connsiteX3" fmla="*/ 11390657 w 11390657"/>
              <a:gd name="connsiteY3" fmla="*/ 854634 h 5063310"/>
              <a:gd name="connsiteX4" fmla="*/ 11390657 w 11390657"/>
              <a:gd name="connsiteY4" fmla="*/ 4221554 h 5063310"/>
              <a:gd name="connsiteX5" fmla="*/ 10548901 w 11390657"/>
              <a:gd name="connsiteY5" fmla="*/ 5063310 h 5063310"/>
              <a:gd name="connsiteX6" fmla="*/ 455406 w 11390657"/>
              <a:gd name="connsiteY6" fmla="*/ 5063309 h 5063310"/>
              <a:gd name="connsiteX7" fmla="*/ 15 w 11390657"/>
              <a:gd name="connsiteY7" fmla="*/ 4221554 h 5063310"/>
              <a:gd name="connsiteX8" fmla="*/ 15 w 11390657"/>
              <a:gd name="connsiteY8" fmla="*/ 854634 h 5063310"/>
              <a:gd name="connsiteX0" fmla="*/ 611 w 11391253"/>
              <a:gd name="connsiteY0" fmla="*/ 854634 h 5063310"/>
              <a:gd name="connsiteX1" fmla="*/ 475319 w 11391253"/>
              <a:gd name="connsiteY1" fmla="*/ 0 h 5063310"/>
              <a:gd name="connsiteX2" fmla="*/ 10549497 w 11391253"/>
              <a:gd name="connsiteY2" fmla="*/ 12878 h 5063310"/>
              <a:gd name="connsiteX3" fmla="*/ 11391253 w 11391253"/>
              <a:gd name="connsiteY3" fmla="*/ 854634 h 5063310"/>
              <a:gd name="connsiteX4" fmla="*/ 11391253 w 11391253"/>
              <a:gd name="connsiteY4" fmla="*/ 4221554 h 5063310"/>
              <a:gd name="connsiteX5" fmla="*/ 10549497 w 11391253"/>
              <a:gd name="connsiteY5" fmla="*/ 5063310 h 5063310"/>
              <a:gd name="connsiteX6" fmla="*/ 430244 w 11391253"/>
              <a:gd name="connsiteY6" fmla="*/ 5063309 h 5063310"/>
              <a:gd name="connsiteX7" fmla="*/ 611 w 11391253"/>
              <a:gd name="connsiteY7" fmla="*/ 4221554 h 5063310"/>
              <a:gd name="connsiteX8" fmla="*/ 611 w 11391253"/>
              <a:gd name="connsiteY8" fmla="*/ 854634 h 5063310"/>
              <a:gd name="connsiteX0" fmla="*/ 1 w 11390643"/>
              <a:gd name="connsiteY0" fmla="*/ 854634 h 5063310"/>
              <a:gd name="connsiteX1" fmla="*/ 474709 w 11390643"/>
              <a:gd name="connsiteY1" fmla="*/ 0 h 5063310"/>
              <a:gd name="connsiteX2" fmla="*/ 10548887 w 11390643"/>
              <a:gd name="connsiteY2" fmla="*/ 12878 h 5063310"/>
              <a:gd name="connsiteX3" fmla="*/ 11390643 w 11390643"/>
              <a:gd name="connsiteY3" fmla="*/ 854634 h 5063310"/>
              <a:gd name="connsiteX4" fmla="*/ 11390643 w 11390643"/>
              <a:gd name="connsiteY4" fmla="*/ 4221554 h 5063310"/>
              <a:gd name="connsiteX5" fmla="*/ 10548887 w 11390643"/>
              <a:gd name="connsiteY5" fmla="*/ 5063310 h 5063310"/>
              <a:gd name="connsiteX6" fmla="*/ 461832 w 11390643"/>
              <a:gd name="connsiteY6" fmla="*/ 5063309 h 5063310"/>
              <a:gd name="connsiteX7" fmla="*/ 1 w 11390643"/>
              <a:gd name="connsiteY7" fmla="*/ 4221554 h 5063310"/>
              <a:gd name="connsiteX8" fmla="*/ 1 w 11390643"/>
              <a:gd name="connsiteY8" fmla="*/ 854634 h 5063310"/>
              <a:gd name="connsiteX0" fmla="*/ 172 w 11390814"/>
              <a:gd name="connsiteY0" fmla="*/ 854634 h 5063310"/>
              <a:gd name="connsiteX1" fmla="*/ 474880 w 11390814"/>
              <a:gd name="connsiteY1" fmla="*/ 0 h 5063310"/>
              <a:gd name="connsiteX2" fmla="*/ 10549058 w 11390814"/>
              <a:gd name="connsiteY2" fmla="*/ 12878 h 5063310"/>
              <a:gd name="connsiteX3" fmla="*/ 11390814 w 11390814"/>
              <a:gd name="connsiteY3" fmla="*/ 854634 h 5063310"/>
              <a:gd name="connsiteX4" fmla="*/ 11390814 w 11390814"/>
              <a:gd name="connsiteY4" fmla="*/ 4221554 h 5063310"/>
              <a:gd name="connsiteX5" fmla="*/ 10549058 w 11390814"/>
              <a:gd name="connsiteY5" fmla="*/ 5063310 h 5063310"/>
              <a:gd name="connsiteX6" fmla="*/ 442685 w 11390814"/>
              <a:gd name="connsiteY6" fmla="*/ 5063309 h 5063310"/>
              <a:gd name="connsiteX7" fmla="*/ 172 w 11390814"/>
              <a:gd name="connsiteY7" fmla="*/ 4221554 h 5063310"/>
              <a:gd name="connsiteX8" fmla="*/ 172 w 11390814"/>
              <a:gd name="connsiteY8" fmla="*/ 854634 h 5063310"/>
              <a:gd name="connsiteX0" fmla="*/ 172 w 11390814"/>
              <a:gd name="connsiteY0" fmla="*/ 861074 h 5069750"/>
              <a:gd name="connsiteX1" fmla="*/ 474880 w 11390814"/>
              <a:gd name="connsiteY1" fmla="*/ 6440 h 5069750"/>
              <a:gd name="connsiteX2" fmla="*/ 10903227 w 11390814"/>
              <a:gd name="connsiteY2" fmla="*/ 0 h 5069750"/>
              <a:gd name="connsiteX3" fmla="*/ 11390814 w 11390814"/>
              <a:gd name="connsiteY3" fmla="*/ 861074 h 5069750"/>
              <a:gd name="connsiteX4" fmla="*/ 11390814 w 11390814"/>
              <a:gd name="connsiteY4" fmla="*/ 4227994 h 5069750"/>
              <a:gd name="connsiteX5" fmla="*/ 10549058 w 11390814"/>
              <a:gd name="connsiteY5" fmla="*/ 5069750 h 5069750"/>
              <a:gd name="connsiteX6" fmla="*/ 442685 w 11390814"/>
              <a:gd name="connsiteY6" fmla="*/ 5069749 h 5069750"/>
              <a:gd name="connsiteX7" fmla="*/ 172 w 11390814"/>
              <a:gd name="connsiteY7" fmla="*/ 4227994 h 5069750"/>
              <a:gd name="connsiteX8" fmla="*/ 172 w 11390814"/>
              <a:gd name="connsiteY8" fmla="*/ 861074 h 5069750"/>
              <a:gd name="connsiteX0" fmla="*/ 172 w 11390879"/>
              <a:gd name="connsiteY0" fmla="*/ 861074 h 5134144"/>
              <a:gd name="connsiteX1" fmla="*/ 474880 w 11390879"/>
              <a:gd name="connsiteY1" fmla="*/ 6440 h 5134144"/>
              <a:gd name="connsiteX2" fmla="*/ 10903227 w 11390879"/>
              <a:gd name="connsiteY2" fmla="*/ 0 h 5134144"/>
              <a:gd name="connsiteX3" fmla="*/ 11390814 w 11390879"/>
              <a:gd name="connsiteY3" fmla="*/ 861074 h 5134144"/>
              <a:gd name="connsiteX4" fmla="*/ 11390814 w 11390879"/>
              <a:gd name="connsiteY4" fmla="*/ 4227994 h 5134144"/>
              <a:gd name="connsiteX5" fmla="*/ 10941864 w 11390879"/>
              <a:gd name="connsiteY5" fmla="*/ 5134144 h 5134144"/>
              <a:gd name="connsiteX6" fmla="*/ 442685 w 11390879"/>
              <a:gd name="connsiteY6" fmla="*/ 5069749 h 5134144"/>
              <a:gd name="connsiteX7" fmla="*/ 172 w 11390879"/>
              <a:gd name="connsiteY7" fmla="*/ 4227994 h 5134144"/>
              <a:gd name="connsiteX8" fmla="*/ 172 w 11390879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069749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  <a:gd name="connsiteX0" fmla="*/ 172 w 11391425"/>
              <a:gd name="connsiteY0" fmla="*/ 861074 h 5134144"/>
              <a:gd name="connsiteX1" fmla="*/ 474880 w 11391425"/>
              <a:gd name="connsiteY1" fmla="*/ 6440 h 5134144"/>
              <a:gd name="connsiteX2" fmla="*/ 10903227 w 11391425"/>
              <a:gd name="connsiteY2" fmla="*/ 0 h 5134144"/>
              <a:gd name="connsiteX3" fmla="*/ 11390814 w 11391425"/>
              <a:gd name="connsiteY3" fmla="*/ 861074 h 5134144"/>
              <a:gd name="connsiteX4" fmla="*/ 11390814 w 11391425"/>
              <a:gd name="connsiteY4" fmla="*/ 4227994 h 5134144"/>
              <a:gd name="connsiteX5" fmla="*/ 10961182 w 11391425"/>
              <a:gd name="connsiteY5" fmla="*/ 5134144 h 5134144"/>
              <a:gd name="connsiteX6" fmla="*/ 442685 w 11391425"/>
              <a:gd name="connsiteY6" fmla="*/ 5119176 h 5134144"/>
              <a:gd name="connsiteX7" fmla="*/ 172 w 11391425"/>
              <a:gd name="connsiteY7" fmla="*/ 4227994 h 5134144"/>
              <a:gd name="connsiteX8" fmla="*/ 172 w 11391425"/>
              <a:gd name="connsiteY8" fmla="*/ 861074 h 513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91425" h="5134144">
                <a:moveTo>
                  <a:pt x="172" y="861074"/>
                </a:moveTo>
                <a:cubicBezTo>
                  <a:pt x="172" y="396185"/>
                  <a:pt x="9991" y="6440"/>
                  <a:pt x="474880" y="6440"/>
                </a:cubicBezTo>
                <a:lnTo>
                  <a:pt x="10903227" y="0"/>
                </a:lnTo>
                <a:cubicBezTo>
                  <a:pt x="11368116" y="0"/>
                  <a:pt x="11390814" y="396185"/>
                  <a:pt x="11390814" y="861074"/>
                </a:cubicBezTo>
                <a:lnTo>
                  <a:pt x="11390814" y="4227994"/>
                </a:lnTo>
                <a:cubicBezTo>
                  <a:pt x="11390814" y="4692883"/>
                  <a:pt x="11426071" y="5134144"/>
                  <a:pt x="10961182" y="5134144"/>
                </a:cubicBezTo>
                <a:lnTo>
                  <a:pt x="442685" y="5119176"/>
                </a:lnTo>
                <a:cubicBezTo>
                  <a:pt x="-22204" y="5119176"/>
                  <a:pt x="172" y="4692883"/>
                  <a:pt x="172" y="4227994"/>
                </a:cubicBezTo>
                <a:lnTo>
                  <a:pt x="172" y="8610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2290" name="標題 1"/>
          <p:cNvSpPr>
            <a:spLocks noGrp="1"/>
          </p:cNvSpPr>
          <p:nvPr>
            <p:ph type="title" idx="4294967295"/>
          </p:nvPr>
        </p:nvSpPr>
        <p:spPr>
          <a:xfrm>
            <a:off x="2324100" y="0"/>
            <a:ext cx="7543800" cy="1143000"/>
          </a:xfrm>
        </p:spPr>
        <p:txBody>
          <a:bodyPr anchor="b">
            <a:normAutofit fontScale="90000"/>
          </a:bodyPr>
          <a:lstStyle/>
          <a:p>
            <a:pPr>
              <a:defRPr/>
            </a:pPr>
            <a:r>
              <a:rPr lang="zh-TW" altLang="en-US" b="1" dirty="0">
                <a:solidFill>
                  <a:srgbClr val="244583"/>
                </a:solidFill>
                <a:latin typeface="標楷體" pitchFamily="65" charset="-120"/>
                <a:ea typeface="標楷體" pitchFamily="65" charset="-120"/>
              </a:rPr>
              <a:t>進路分析</a:t>
            </a:r>
            <a:r>
              <a:rPr lang="zh-TW" altLang="en-US" sz="7500" b="1" dirty="0">
                <a:solidFill>
                  <a:srgbClr val="244583"/>
                </a:solidFill>
                <a:latin typeface="標楷體" pitchFamily="65" charset="-120"/>
                <a:ea typeface="標楷體" pitchFamily="65" charset="-120"/>
              </a:rPr>
              <a:t>大</a:t>
            </a:r>
            <a:r>
              <a:rPr lang="zh-TW" altLang="en-US" b="1" dirty="0">
                <a:solidFill>
                  <a:srgbClr val="244583"/>
                </a:solidFill>
                <a:latin typeface="標楷體" pitchFamily="65" charset="-120"/>
                <a:ea typeface="標楷體" pitchFamily="65" charset="-120"/>
              </a:rPr>
              <a:t>不同</a:t>
            </a:r>
          </a:p>
        </p:txBody>
      </p:sp>
      <p:sp>
        <p:nvSpPr>
          <p:cNvPr id="5" name="文字版面配置區 4"/>
          <p:cNvSpPr>
            <a:spLocks noGrp="1" noChangeArrowheads="1"/>
          </p:cNvSpPr>
          <p:nvPr>
            <p:ph type="body" idx="4294967295"/>
          </p:nvPr>
        </p:nvSpPr>
        <p:spPr>
          <a:xfrm>
            <a:off x="1019188" y="1208338"/>
            <a:ext cx="3657600" cy="658812"/>
          </a:xfrm>
          <a:prstGeom prst="roundRect">
            <a:avLst>
              <a:gd name="adj" fmla="val 16667"/>
            </a:avLst>
          </a:prstGeom>
          <a:solidFill>
            <a:srgbClr val="FFC000"/>
          </a:solidFill>
        </p:spPr>
        <p:txBody>
          <a:bodyPr anchor="ctr"/>
          <a:lstStyle/>
          <a:p>
            <a:pPr marL="0" indent="0" algn="ctr">
              <a:spcBef>
                <a:spcPts val="575"/>
              </a:spcBef>
              <a:buNone/>
            </a:pPr>
            <a:r>
              <a:rPr lang="zh-TW" altLang="en-US" sz="2800" b="1" dirty="0">
                <a:solidFill>
                  <a:srgbClr val="3668C4"/>
                </a:solidFill>
                <a:latin typeface="標楷體" pitchFamily="65" charset="-120"/>
                <a:ea typeface="標楷體" pitchFamily="65" charset="-120"/>
              </a:rPr>
              <a:t>過去我們的進路分析</a:t>
            </a:r>
          </a:p>
        </p:txBody>
      </p:sp>
      <p:sp>
        <p:nvSpPr>
          <p:cNvPr id="6" name="文字版面配置區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691535" y="1224135"/>
            <a:ext cx="3960812" cy="658812"/>
          </a:xfrm>
          <a:prstGeom prst="roundRect">
            <a:avLst>
              <a:gd name="adj" fmla="val 16667"/>
            </a:avLst>
          </a:prstGeom>
          <a:solidFill>
            <a:srgbClr val="FFC000"/>
          </a:solidFill>
        </p:spPr>
        <p:txBody>
          <a:bodyPr anchor="ctr"/>
          <a:lstStyle/>
          <a:p>
            <a:pPr marL="0" indent="0" algn="ctr">
              <a:spcBef>
                <a:spcPts val="575"/>
              </a:spcBef>
              <a:buNone/>
            </a:pPr>
            <a:r>
              <a:rPr lang="en-US" altLang="zh-TW" sz="2800" b="1" dirty="0">
                <a:solidFill>
                  <a:srgbClr val="3668C4"/>
                </a:solidFill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2800" b="1" dirty="0">
                <a:solidFill>
                  <a:srgbClr val="3668C4"/>
                </a:solidFill>
                <a:latin typeface="標楷體" pitchFamily="65" charset="-120"/>
                <a:ea typeface="標楷體" pitchFamily="65" charset="-120"/>
              </a:rPr>
              <a:t>年國教後的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進路分析</a:t>
            </a:r>
          </a:p>
        </p:txBody>
      </p:sp>
      <p:sp>
        <p:nvSpPr>
          <p:cNvPr id="14339" name="內容版面配置區 2"/>
          <p:cNvSpPr>
            <a:spLocks noGrp="1"/>
          </p:cNvSpPr>
          <p:nvPr>
            <p:ph sz="half" idx="4294967295"/>
          </p:nvPr>
        </p:nvSpPr>
        <p:spPr>
          <a:xfrm>
            <a:off x="787227" y="2196557"/>
            <a:ext cx="4121522" cy="2608264"/>
          </a:xfrm>
        </p:spPr>
        <p:txBody>
          <a:bodyPr>
            <a:normAutofit lnSpcReduction="10000"/>
          </a:bodyPr>
          <a:lstStyle/>
          <a:p>
            <a:pPr marL="252000" indent="-273050">
              <a:lnSpc>
                <a:spcPct val="11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國中的生活就是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不斷念書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，考上理想的高中。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五專、高職、軍校都是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不會念書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的人去讀的。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志願序就是按照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學校排名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來填寫。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作成績的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落點分析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340" name="內容版面配置區 6"/>
          <p:cNvSpPr>
            <a:spLocks noGrp="1"/>
          </p:cNvSpPr>
          <p:nvPr>
            <p:ph sz="half" idx="4294967295"/>
          </p:nvPr>
        </p:nvSpPr>
        <p:spPr>
          <a:xfrm>
            <a:off x="5807968" y="2170906"/>
            <a:ext cx="5727948" cy="2595563"/>
          </a:xfrm>
        </p:spPr>
        <p:txBody>
          <a:bodyPr/>
          <a:lstStyle/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生涯不只升學而是生活整體樣貌的規劃，也包含了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自我認識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及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『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想過怎麼樣的生活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』</a:t>
            </a:r>
          </a:p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不再是分數分流，而是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自主分流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志願只有「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最適合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」，沒有「最好」。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從被動落點分析，到</a:t>
            </a:r>
            <a:r>
              <a:rPr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主動選擇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400" dirty="0"/>
          </a:p>
        </p:txBody>
      </p:sp>
      <p:grpSp>
        <p:nvGrpSpPr>
          <p:cNvPr id="2" name="向上箭號圖說文字 6"/>
          <p:cNvGrpSpPr>
            <a:grpSpLocks/>
          </p:cNvGrpSpPr>
          <p:nvPr/>
        </p:nvGrpSpPr>
        <p:grpSpPr bwMode="auto">
          <a:xfrm>
            <a:off x="1524000" y="5065714"/>
            <a:ext cx="8718550" cy="1792287"/>
            <a:chOff x="61" y="3130"/>
            <a:chExt cx="5492" cy="1129"/>
          </a:xfrm>
        </p:grpSpPr>
        <p:pic>
          <p:nvPicPr>
            <p:cNvPr id="190472" name="向上箭號圖說文字 6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1" y="3130"/>
              <a:ext cx="5492" cy="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0473" name="Text Box 9"/>
            <p:cNvSpPr txBox="1">
              <a:spLocks noChangeArrowheads="1"/>
            </p:cNvSpPr>
            <p:nvPr/>
          </p:nvSpPr>
          <p:spPr bwMode="auto">
            <a:xfrm>
              <a:off x="158" y="3495"/>
              <a:ext cx="5262" cy="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r>
                <a:rPr kumimoji="0" lang="zh-TW" altLang="en-US" sz="24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適性輔導：</a:t>
              </a:r>
              <a:endParaRPr kumimoji="0"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eaLnBrk="1" hangingPunct="1"/>
              <a:r>
                <a:rPr kumimoji="0"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了解自己的</a:t>
              </a:r>
              <a:r>
                <a:rPr kumimoji="0" lang="zh-TW" altLang="en-US" sz="2400" b="1" u="sng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特質</a:t>
              </a:r>
              <a:r>
                <a:rPr kumimoji="0"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kumimoji="0" lang="zh-TW" altLang="en-US" sz="2400" b="1" u="sng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價值觀</a:t>
              </a:r>
              <a:r>
                <a:rPr kumimoji="0"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kumimoji="0" lang="zh-TW" altLang="en-US" sz="2400" b="1" u="sng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能力</a:t>
              </a:r>
              <a:r>
                <a:rPr kumimoji="0"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，經過</a:t>
              </a:r>
              <a:r>
                <a:rPr kumimoji="0" lang="zh-TW" altLang="en-US" sz="2400" b="1" u="sng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經驗探索</a:t>
              </a:r>
              <a:r>
                <a:rPr kumimoji="0"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kumimoji="0" lang="zh-TW" altLang="en-US" sz="2400" b="1" u="sng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資訊收集</a:t>
              </a:r>
              <a:r>
                <a:rPr kumimoji="0"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，做出適切的生涯決定。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諮詢專線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idx="4294967295"/>
          </p:nvPr>
        </p:nvSpPr>
        <p:spPr>
          <a:xfrm>
            <a:off x="1954214" y="1760538"/>
            <a:ext cx="8713787" cy="3097212"/>
          </a:xfrm>
        </p:spPr>
        <p:txBody>
          <a:bodyPr>
            <a:normAutofit fontScale="92500" lnSpcReduction="10000"/>
          </a:bodyPr>
          <a:lstStyle/>
          <a:p>
            <a:pPr marL="514350" indent="-457200" eaLnBrk="1" hangingPunct="1">
              <a:lnSpc>
                <a:spcPct val="90000"/>
              </a:lnSpc>
              <a:buBlip>
                <a:blip r:embed="rId3"/>
              </a:buBlip>
              <a:defRPr/>
            </a:pP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諮詢專線：</a:t>
            </a:r>
            <a:endParaRPr lang="en-US" altLang="zh-TW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914400" lvl="1" indent="-457200" eaLnBrk="1" hangingPunct="1">
              <a:lnSpc>
                <a:spcPct val="90000"/>
              </a:lnSpc>
              <a:buBlip>
                <a:blip r:embed="rId4"/>
              </a:buBlip>
              <a:defRPr/>
            </a:pPr>
            <a:r>
              <a:rPr lang="zh-TW" altLang="en-US" sz="36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各校教務主任、輔導主任</a:t>
            </a:r>
            <a:endParaRPr lang="en-US" altLang="zh-TW" sz="3600" b="1" dirty="0">
              <a:latin typeface="標楷體" pitchFamily="65" charset="-120"/>
              <a:ea typeface="標楷體" pitchFamily="65" charset="-120"/>
            </a:endParaRPr>
          </a:p>
          <a:p>
            <a:pPr marL="914400" lvl="1" indent="-457200" eaLnBrk="1" hangingPunct="1">
              <a:lnSpc>
                <a:spcPct val="90000"/>
              </a:lnSpc>
              <a:buBlip>
                <a:blip r:embed="rId4"/>
              </a:buBlip>
              <a:defRPr/>
            </a:pP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地方宣導團責任區講師</a:t>
            </a:r>
            <a:endParaRPr lang="en-US" altLang="zh-TW" sz="3600" b="1" dirty="0">
              <a:latin typeface="標楷體" pitchFamily="65" charset="-120"/>
              <a:ea typeface="標楷體" pitchFamily="65" charset="-120"/>
            </a:endParaRPr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r>
              <a:rPr kumimoji="0" lang="zh-TW" alt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kumimoji="0" lang="zh-TW" altLang="en-US" sz="35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沈萌明（</a:t>
            </a:r>
            <a:r>
              <a:rPr kumimoji="0" lang="en-US" altLang="zh-TW" sz="35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0922295238</a:t>
            </a:r>
            <a:r>
              <a:rPr kumimoji="0" lang="zh-TW" altLang="en-US" sz="35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en-US" altLang="zh-TW" sz="3500" b="1" dirty="0">
              <a:latin typeface="標楷體" pitchFamily="65" charset="-120"/>
              <a:ea typeface="標楷體" pitchFamily="65" charset="-120"/>
            </a:endParaRPr>
          </a:p>
          <a:p>
            <a:pPr marL="914400" lvl="1" indent="-457200" eaLnBrk="1" hangingPunct="1">
              <a:lnSpc>
                <a:spcPct val="90000"/>
              </a:lnSpc>
              <a:buBlip>
                <a:blip r:embed="rId4"/>
              </a:buBlip>
              <a:defRPr/>
            </a:pP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桃園市政府教育局</a:t>
            </a:r>
          </a:p>
          <a:p>
            <a:pPr marL="914400" lvl="1" indent="-457200" eaLnBrk="1" hangingPunct="1">
              <a:lnSpc>
                <a:spcPct val="90000"/>
              </a:lnSpc>
              <a:buNone/>
              <a:defRPr/>
            </a:pPr>
            <a:r>
              <a:rPr kumimoji="1" lang="en-US" altLang="zh-TW" sz="3600" dirty="0">
                <a:latin typeface="標楷體" pitchFamily="65" charset="-120"/>
                <a:ea typeface="標楷體" pitchFamily="65" charset="-120"/>
              </a:rPr>
              <a:t>   </a:t>
            </a:r>
            <a:endParaRPr lang="en-US" altLang="zh-TW" sz="3600" b="1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1271464" y="1051554"/>
            <a:ext cx="6048672" cy="388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anchor="ctr">
            <a:spAutoFit/>
          </a:bodyPr>
          <a:lstStyle/>
          <a:p>
            <a:pPr algn="ctr" eaLnBrk="1" hangingPunct="1">
              <a:lnSpc>
                <a:spcPts val="5000"/>
              </a:lnSpc>
              <a:defRPr/>
            </a:pP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面對入學方式的變革，</a:t>
            </a:r>
            <a:endParaRPr lang="en-US" altLang="zh-TW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  <a:cs typeface="+mj-cs"/>
            </a:endParaRPr>
          </a:p>
          <a:p>
            <a:pPr algn="ctr" eaLnBrk="1" hangingPunct="1">
              <a:lnSpc>
                <a:spcPts val="5000"/>
              </a:lnSpc>
              <a:defRPr/>
            </a:pP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鼓勵孩子做好準備把握機會，讓學生適性發展、揮灑</a:t>
            </a:r>
            <a:endParaRPr lang="en-US" altLang="zh-TW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  <a:cs typeface="+mj-cs"/>
            </a:endParaRPr>
          </a:p>
          <a:p>
            <a:pPr algn="ctr" eaLnBrk="1" hangingPunct="1">
              <a:lnSpc>
                <a:spcPts val="5000"/>
              </a:lnSpc>
              <a:defRPr/>
            </a:pP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屬於自己的天空。</a:t>
            </a:r>
            <a:endParaRPr lang="en-US" altLang="zh-TW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  <a:cs typeface="+mj-cs"/>
            </a:endParaRPr>
          </a:p>
          <a:p>
            <a:pPr algn="ctr" eaLnBrk="1" hangingPunct="1">
              <a:lnSpc>
                <a:spcPts val="5000"/>
              </a:lnSpc>
              <a:defRPr/>
            </a:pP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期待十二年國民基本教育</a:t>
            </a:r>
            <a:endParaRPr lang="en-US" altLang="zh-TW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  <a:cs typeface="+mj-cs"/>
            </a:endParaRPr>
          </a:p>
          <a:p>
            <a:pPr algn="ctr" eaLnBrk="1" hangingPunct="1">
              <a:lnSpc>
                <a:spcPts val="5000"/>
              </a:lnSpc>
              <a:defRPr/>
            </a:pP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培育出更多不同領域的菁英</a:t>
            </a: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!</a:t>
            </a:r>
          </a:p>
        </p:txBody>
      </p:sp>
      <p:pic>
        <p:nvPicPr>
          <p:cNvPr id="2" name="圖片 1">
            <a:hlinkClick r:id="rId2" action="ppaction://hlinkfile"/>
            <a:extLst>
              <a:ext uri="{FF2B5EF4-FFF2-40B4-BE49-F238E27FC236}">
                <a16:creationId xmlns:a16="http://schemas.microsoft.com/office/drawing/2014/main" id="{CD81AB7D-F0B1-4C3E-8FD9-A37D56E8A9A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715883">
            <a:off x="7947441" y="1428504"/>
            <a:ext cx="3886439" cy="229505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076D3A8-D466-47ED-B30C-C38EA2A7F597}"/>
              </a:ext>
            </a:extLst>
          </p:cNvPr>
          <p:cNvSpPr/>
          <p:nvPr/>
        </p:nvSpPr>
        <p:spPr>
          <a:xfrm>
            <a:off x="1313855" y="1052736"/>
            <a:ext cx="9417963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是魚就讓他在大海遙遊</a:t>
            </a:r>
            <a:endParaRPr lang="en-US" altLang="zh-TW" sz="60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  <a:p>
            <a:pPr algn="ctr"/>
            <a:r>
              <a:rPr lang="zh-TW" alt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是鳥就讓他在天空展翅飛翔</a:t>
            </a:r>
          </a:p>
        </p:txBody>
      </p:sp>
    </p:spTree>
    <p:extLst>
      <p:ext uri="{BB962C8B-B14F-4D97-AF65-F5344CB8AC3E}">
        <p14:creationId xmlns:p14="http://schemas.microsoft.com/office/powerpoint/2010/main" val="11867153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heme/theme1.xml><?xml version="1.0" encoding="utf-8"?>
<a:theme xmlns:a="http://schemas.openxmlformats.org/drawingml/2006/main" name="12年國教簡報">
  <a:themeElements>
    <a:clrScheme name="12年國教簡報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2年國教簡報">
      <a:majorFont>
        <a:latin typeface="Calibri"/>
        <a:ea typeface="新細明體"/>
        <a:cs typeface=""/>
      </a:majorFont>
      <a:minorFont>
        <a:latin typeface="Calibri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12年國教簡報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22670</TotalTime>
  <Words>9098</Words>
  <Application>Microsoft Office PowerPoint</Application>
  <PresentationFormat>寬螢幕</PresentationFormat>
  <Paragraphs>1460</Paragraphs>
  <Slides>136</Slides>
  <Notes>50</Notes>
  <HiddenSlides>0</HiddenSlides>
  <MMClips>0</MMClips>
  <ScaleCrop>false</ScaleCrop>
  <HeadingPairs>
    <vt:vector size="8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136</vt:i4>
      </vt:variant>
    </vt:vector>
  </HeadingPairs>
  <TitlesOfParts>
    <vt:vector size="151" baseType="lpstr">
      <vt:lpstr>BiauKai</vt:lpstr>
      <vt:lpstr>Microsoft YaHei UI</vt:lpstr>
      <vt:lpstr>文鼎中圓</vt:lpstr>
      <vt:lpstr>微軟正黑體</vt:lpstr>
      <vt:lpstr>微軟正黑體</vt:lpstr>
      <vt:lpstr>新細明體</vt:lpstr>
      <vt:lpstr>標楷體</vt:lpstr>
      <vt:lpstr>Arial</vt:lpstr>
      <vt:lpstr>Calibri</vt:lpstr>
      <vt:lpstr>Times New Roman</vt:lpstr>
      <vt:lpstr>Verdana</vt:lpstr>
      <vt:lpstr>Wingdings</vt:lpstr>
      <vt:lpstr>Wingdings 2</vt:lpstr>
      <vt:lpstr>12年國教簡報</vt:lpstr>
      <vt:lpstr>PhotoImpact</vt:lpstr>
      <vt:lpstr>PowerPoint 簡報</vt:lpstr>
      <vt:lpstr>          目 次</vt:lpstr>
      <vt:lpstr>PowerPoint 簡報</vt:lpstr>
      <vt:lpstr>115學年度適性入學成果</vt:lpstr>
      <vt:lpstr>115學年度適性入學成果</vt:lpstr>
      <vt:lpstr>115學年度適性入學成果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桃連區職業類科之群科屬性</vt:lpstr>
      <vt:lpstr>分析職業類科升學進路的觀察重點</vt:lpstr>
      <vt:lpstr>以智慧型手機、平板為例</vt:lpstr>
      <vt:lpstr>專業群科分析－以智慧型手機、平板為例 1/5</vt:lpstr>
      <vt:lpstr>專業群科分析－以智慧型手機、平板為例 2/5</vt:lpstr>
      <vt:lpstr>專業群科分析－以智慧型手機、平板為例 3/5</vt:lpstr>
      <vt:lpstr>PowerPoint 簡報</vt:lpstr>
      <vt:lpstr>專業群科分析－以智慧型手機、平板為例 5/5</vt:lpstr>
      <vt:lpstr>高職與高中的進路比較分析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教育會考何時考</vt:lpstr>
      <vt:lpstr>教育會考怎麼考</vt:lpstr>
      <vt:lpstr>能力等級與加註標示</vt:lpstr>
      <vt:lpstr>PowerPoint 簡報</vt:lpstr>
      <vt:lpstr>PowerPoint 簡報</vt:lpstr>
      <vt:lpstr>作答注意事項</vt:lpstr>
      <vt:lpstr>超出作答區</vt:lpstr>
      <vt:lpstr>規劃作答區</vt:lpstr>
      <vt:lpstr>將題目圖形畫在作答區內</vt:lpstr>
      <vt:lpstr>違規卷</vt:lpstr>
      <vt:lpstr>寫作測驗 評分說明</vt:lpstr>
      <vt:lpstr>PowerPoint 簡報</vt:lpstr>
      <vt:lpstr>PowerPoint 簡報</vt:lpstr>
      <vt:lpstr>PowerPoint 簡報</vt:lpstr>
      <vt:lpstr>PowerPoint 簡報</vt:lpstr>
      <vt:lpstr>寫作測驗評量的能力</vt:lpstr>
      <vt:lpstr>答案卷樣式</vt:lpstr>
      <vt:lpstr>PowerPoint 簡報</vt:lpstr>
      <vt:lpstr>PowerPoint 簡報</vt:lpstr>
      <vt:lpstr>PowerPoint 簡報</vt:lpstr>
      <vt:lpstr>PowerPoint 簡報</vt:lpstr>
      <vt:lpstr>PowerPoint 簡報</vt:lpstr>
      <vt:lpstr>五、桃連區主要入學管道</vt:lpstr>
      <vt:lpstr>國中畢業生升學管道圖</vt:lpstr>
      <vt:lpstr>116學年度桃連區適性入學管道</vt:lpstr>
      <vt:lpstr>桃園市完全免試入學管道</vt:lpstr>
      <vt:lpstr>資格、做法</vt:lpstr>
      <vt:lpstr>招生區域與學校</vt:lpstr>
      <vt:lpstr>PowerPoint 簡報</vt:lpstr>
      <vt:lpstr>PowerPoint 簡報</vt:lpstr>
      <vt:lpstr>桃連區116年重要日程表</vt:lpstr>
      <vt:lpstr>PowerPoint 簡報</vt:lpstr>
      <vt:lpstr>專業群科甄選(特色招生)</vt:lpstr>
      <vt:lpstr>PowerPoint 簡報</vt:lpstr>
      <vt:lpstr>PowerPoint 簡報</vt:lpstr>
      <vt:lpstr>PowerPoint 簡報</vt:lpstr>
      <vt:lpstr>六、桃連區免試入學</vt:lpstr>
      <vt:lpstr>PowerPoint 簡報</vt:lpstr>
      <vt:lpstr>PowerPoint 簡報</vt:lpstr>
      <vt:lpstr>PowerPoint 簡報</vt:lpstr>
      <vt:lpstr>志願序計分方式</vt:lpstr>
      <vt:lpstr>同群科志願跨校連續選填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116年桃連區免試入學-同分超額比序步驟</vt:lpstr>
      <vt:lpstr>PowerPoint 簡報</vt:lpstr>
      <vt:lpstr>PowerPoint 簡報</vt:lpstr>
      <vt:lpstr>五專入學時程</vt:lpstr>
      <vt:lpstr>五專完全免試、優先免試與聯合免試入學方式</vt:lpstr>
      <vt:lpstr>五專優先免試與聯合免試比序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進路分析大不同</vt:lpstr>
      <vt:lpstr>諮詢專線</vt:lpstr>
      <vt:lpstr>PowerPoint 簡報</vt:lpstr>
      <vt:lpstr>PowerPoint 簡報</vt:lpstr>
    </vt:vector>
  </TitlesOfParts>
  <Company>Net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SA03</dc:creator>
  <cp:lastModifiedBy>萌明 沈</cp:lastModifiedBy>
  <cp:revision>1476</cp:revision>
  <cp:lastPrinted>2019-10-04T10:15:06Z</cp:lastPrinted>
  <dcterms:created xsi:type="dcterms:W3CDTF">2012-05-12T02:14:41Z</dcterms:created>
  <dcterms:modified xsi:type="dcterms:W3CDTF">2026-10-02T04:17:43Z</dcterms:modified>
</cp:coreProperties>
</file>